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6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7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8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1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2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3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25.xml" ContentType="application/vnd.openxmlformats-officedocument.presentationml.notesSl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drawings/drawing2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27.xml" ContentType="application/vnd.openxmlformats-officedocument.presentationml.notesSl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31.xml" ContentType="application/vnd.openxmlformats-officedocument.presentationml.notesSl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32.xml" ContentType="application/vnd.openxmlformats-officedocument.presentationml.notesSl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33.xml" ContentType="application/vnd.openxmlformats-officedocument.presentationml.notesSl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5"/>
  </p:sldMasterIdLst>
  <p:notesMasterIdLst>
    <p:notesMasterId r:id="rId78"/>
  </p:notesMasterIdLst>
  <p:handoutMasterIdLst>
    <p:handoutMasterId r:id="rId79"/>
  </p:handoutMasterIdLst>
  <p:sldIdLst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6" r:id="rId21"/>
    <p:sldId id="285" r:id="rId22"/>
    <p:sldId id="287" r:id="rId23"/>
    <p:sldId id="289" r:id="rId24"/>
    <p:sldId id="288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6" r:id="rId41"/>
    <p:sldId id="330" r:id="rId42"/>
    <p:sldId id="371" r:id="rId43"/>
    <p:sldId id="308" r:id="rId44"/>
    <p:sldId id="359" r:id="rId45"/>
    <p:sldId id="313" r:id="rId46"/>
    <p:sldId id="325" r:id="rId47"/>
    <p:sldId id="314" r:id="rId48"/>
    <p:sldId id="326" r:id="rId49"/>
    <p:sldId id="369" r:id="rId50"/>
    <p:sldId id="370" r:id="rId51"/>
    <p:sldId id="360" r:id="rId52"/>
    <p:sldId id="375" r:id="rId53"/>
    <p:sldId id="376" r:id="rId54"/>
    <p:sldId id="372" r:id="rId55"/>
    <p:sldId id="361" r:id="rId56"/>
    <p:sldId id="373" r:id="rId57"/>
    <p:sldId id="374" r:id="rId58"/>
    <p:sldId id="331" r:id="rId59"/>
    <p:sldId id="378" r:id="rId60"/>
    <p:sldId id="379" r:id="rId61"/>
    <p:sldId id="380" r:id="rId62"/>
    <p:sldId id="384" r:id="rId63"/>
    <p:sldId id="382" r:id="rId64"/>
    <p:sldId id="383" r:id="rId65"/>
    <p:sldId id="385" r:id="rId66"/>
    <p:sldId id="386" r:id="rId67"/>
    <p:sldId id="377" r:id="rId68"/>
    <p:sldId id="332" r:id="rId69"/>
    <p:sldId id="333" r:id="rId70"/>
    <p:sldId id="334" r:id="rId71"/>
    <p:sldId id="318" r:id="rId72"/>
    <p:sldId id="319" r:id="rId73"/>
    <p:sldId id="320" r:id="rId74"/>
    <p:sldId id="321" r:id="rId75"/>
    <p:sldId id="322" r:id="rId76"/>
    <p:sldId id="323" r:id="rId7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000000"/>
    <a:srgbClr val="FFFFD9"/>
    <a:srgbClr val="FFFFC1"/>
    <a:srgbClr val="FFFF99"/>
    <a:srgbClr val="78BE21"/>
    <a:srgbClr val="E8E8E8"/>
    <a:srgbClr val="0D0D0D"/>
    <a:srgbClr val="B20738"/>
    <a:srgbClr val="00A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4AB8D4-64A4-46CC-88FF-D8F4CC83D9C3}" v="7" dt="2025-06-27T17:03:06.2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7"/>
    <p:restoredTop sz="88134" autoAdjust="0"/>
  </p:normalViewPr>
  <p:slideViewPr>
    <p:cSldViewPr snapToGrid="0">
      <p:cViewPr varScale="1">
        <p:scale>
          <a:sx n="65" d="100"/>
          <a:sy n="65" d="100"/>
        </p:scale>
        <p:origin x="5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microsoft.com/office/2015/10/relationships/revisionInfo" Target="revisionInfo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82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2-Oct-2024%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2-Oct-2024%2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2-Oct-2024%20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2-Oct-2024%20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2-Oct-2024%20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2-Oct-2024%20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8-Oct-2024%20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8-Oct-2024%20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8-Oct-2024%20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8-Oct-2024%20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8-Oct-2024%20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8-Oct-2024%20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8-Oct-2024%20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8-Oct-2024%20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8-Oct-2024%20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1%20with%20Blended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1%20with%20Blended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1%20with%20Blended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1%20with%20Blended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1%20with%20Blended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1%20with%20Blended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7%20with%20Blended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7%20with%20Blended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0%20with%20Blended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0%20with%20Blended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0%20with%20Blended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0%20with%20Blended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4%20Basecase.xlsx" TargetMode="Externa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chartUserShapes" Target="../drawings/drawing1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2%20with%20Blended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2%20with%20Blended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2%20with%20Blended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2%20with%20Blended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4%20Basecase.xlsx" TargetMode="Externa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chartUserShapes" Target="../drawings/drawing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0%20with%20Blended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2.5%20percent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5%20percent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Payment%20Projections%20V10%20with%20Blended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2.5%20percent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5%20percent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2.5%20percent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2-Oct-2024%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2.5%20percent.xlsx" TargetMode="External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2.5%20percent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2.5%20percent.xlsx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2.5%20percent.xlsx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2.5%20percent.xlsx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5%20percent.xlsx" TargetMode="External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scenarios%20and%20new%20analysis\Straight-line%20Projections%20Report%20April%2010%202025\LTSS%20Payment%20Projections%20V19%205%20percent.xlsx" TargetMode="External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2-Oct-2024%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2-Oct-2024%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2-Oct-2024%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arling\Desktop\LTSS%20Next%20Step%20Analysis%20and%20Data%20June%202024%20\LTSS%20Analysis\LTSS%20Status%20Trend%20Tables%20Corrected%20Age%2022-Oct-2024%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26328001198814"/>
          <c:y val="0.16371609924985575"/>
          <c:w val="0.85367050833516667"/>
          <c:h val="0.593044149919805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386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'LTSS Use Cat Year &amp; Period'!$I$29:$I$32</c:f>
              <c:strCache>
                <c:ptCount val="4"/>
                <c:pt idx="0">
                  <c:v>MA Nursing Facility (All LOS)</c:v>
                </c:pt>
                <c:pt idx="1">
                  <c:v>Non-MA Nursing Facility (All LOS)</c:v>
                </c:pt>
                <c:pt idx="2">
                  <c:v>MA Assisted Living Facility</c:v>
                </c:pt>
                <c:pt idx="3">
                  <c:v>MA Home &amp; Community Based Services (All HCBS)</c:v>
                </c:pt>
              </c:strCache>
            </c:strRef>
          </c:cat>
          <c:val>
            <c:numRef>
              <c:f>'LTSS Use Cat Year &amp; Period'!$M$29:$M$32</c:f>
              <c:numCache>
                <c:formatCode>_(* #,##0_);_(* \(#,##0\);_(* "-"??_);_(@_)</c:formatCode>
                <c:ptCount val="4"/>
                <c:pt idx="0">
                  <c:v>10064.5</c:v>
                </c:pt>
                <c:pt idx="1">
                  <c:v>6598.75</c:v>
                </c:pt>
                <c:pt idx="2">
                  <c:v>9609.9166666666661</c:v>
                </c:pt>
                <c:pt idx="3">
                  <c:v>22332.75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03-483B-B393-C712CA2CBF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9821200"/>
        <c:axId val="1299822928"/>
      </c:barChart>
      <c:catAx>
        <c:axId val="129982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299822928"/>
        <c:crosses val="autoZero"/>
        <c:auto val="1"/>
        <c:lblAlgn val="ctr"/>
        <c:lblOffset val="100"/>
        <c:noMultiLvlLbl val="0"/>
      </c:catAx>
      <c:valAx>
        <c:axId val="129982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29982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11611429016112"/>
          <c:y val="0.13296130461283412"/>
          <c:w val="0.87188389660437238"/>
          <c:h val="0.74638669727004237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8508927"/>
        <c:axId val="1516966479"/>
      </c:barChart>
      <c:catAx>
        <c:axId val="1878508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16966479"/>
        <c:crosses val="autoZero"/>
        <c:auto val="1"/>
        <c:lblAlgn val="ctr"/>
        <c:lblOffset val="100"/>
        <c:noMultiLvlLbl val="0"/>
      </c:catAx>
      <c:valAx>
        <c:axId val="1516966479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87850892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98011615507973"/>
          <c:y val="0.19147907801033903"/>
          <c:w val="0.84066451489180749"/>
          <c:h val="0.69421409505868936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587520"/>
        <c:axId val="1800019983"/>
      </c:barChart>
      <c:catAx>
        <c:axId val="7558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800019983"/>
        <c:crosses val="autoZero"/>
        <c:auto val="1"/>
        <c:lblAlgn val="ctr"/>
        <c:lblOffset val="100"/>
        <c:noMultiLvlLbl val="0"/>
      </c:catAx>
      <c:valAx>
        <c:axId val="1800019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558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Age 65-74</c:v>
          </c:tx>
          <c:spPr>
            <a:ln w="31750" cap="rnd">
              <a:solidFill>
                <a:srgbClr val="00386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865"/>
              </a:solidFill>
              <a:ln w="31750">
                <a:solidFill>
                  <a:srgbClr val="003865"/>
                </a:solidFill>
              </a:ln>
              <a:effectLst/>
            </c:spPr>
          </c:marker>
          <c:cat>
            <c:numRef>
              <c:f>'Age Cat Q'!$J$6:$J$35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Q'!$K$37:$K$66</c:f>
              <c:numCache>
                <c:formatCode>0</c:formatCode>
                <c:ptCount val="30"/>
                <c:pt idx="0">
                  <c:v>1462.3333333333333</c:v>
                </c:pt>
                <c:pt idx="1">
                  <c:v>1483.3333333333333</c:v>
                </c:pt>
                <c:pt idx="2">
                  <c:v>1506.6666666666667</c:v>
                </c:pt>
                <c:pt idx="3">
                  <c:v>1512.3333333333333</c:v>
                </c:pt>
                <c:pt idx="4">
                  <c:v>1515</c:v>
                </c:pt>
                <c:pt idx="5">
                  <c:v>1514.6666666666667</c:v>
                </c:pt>
                <c:pt idx="6">
                  <c:v>1512.6666666666667</c:v>
                </c:pt>
                <c:pt idx="7">
                  <c:v>1492.3333333333333</c:v>
                </c:pt>
                <c:pt idx="8">
                  <c:v>1554.6666666666667</c:v>
                </c:pt>
                <c:pt idx="9">
                  <c:v>1601</c:v>
                </c:pt>
                <c:pt idx="10">
                  <c:v>1619</c:v>
                </c:pt>
                <c:pt idx="11">
                  <c:v>1632</c:v>
                </c:pt>
                <c:pt idx="12">
                  <c:v>1625.3333333333333</c:v>
                </c:pt>
                <c:pt idx="13">
                  <c:v>1646</c:v>
                </c:pt>
                <c:pt idx="14">
                  <c:v>1646.6666666666667</c:v>
                </c:pt>
                <c:pt idx="15">
                  <c:v>1728.6666666666667</c:v>
                </c:pt>
                <c:pt idx="16">
                  <c:v>1770.6666666666667</c:v>
                </c:pt>
                <c:pt idx="17">
                  <c:v>1756.3333333333333</c:v>
                </c:pt>
                <c:pt idx="18">
                  <c:v>1741.3333333333333</c:v>
                </c:pt>
                <c:pt idx="19">
                  <c:v>1770</c:v>
                </c:pt>
                <c:pt idx="20">
                  <c:v>1777.3333333333333</c:v>
                </c:pt>
                <c:pt idx="21">
                  <c:v>1836</c:v>
                </c:pt>
                <c:pt idx="22">
                  <c:v>1948</c:v>
                </c:pt>
                <c:pt idx="23">
                  <c:v>1939.6666666666667</c:v>
                </c:pt>
                <c:pt idx="24">
                  <c:v>1921.3333333333333</c:v>
                </c:pt>
                <c:pt idx="25">
                  <c:v>1924</c:v>
                </c:pt>
                <c:pt idx="26">
                  <c:v>1991</c:v>
                </c:pt>
                <c:pt idx="27">
                  <c:v>2015</c:v>
                </c:pt>
                <c:pt idx="28">
                  <c:v>2001</c:v>
                </c:pt>
                <c:pt idx="29">
                  <c:v>1996.6666666666667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33-458A-9268-A007C939FD6F}"/>
            </c:ext>
          </c:extLst>
        </c:ser>
        <c:ser>
          <c:idx val="1"/>
          <c:order val="1"/>
          <c:tx>
            <c:v>Age 75-84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1750">
                <a:solidFill>
                  <a:schemeClr val="accent2"/>
                </a:solidFill>
              </a:ln>
              <a:effectLst/>
            </c:spPr>
          </c:marker>
          <c:cat>
            <c:numRef>
              <c:f>'Age Cat Q'!$J$6:$J$35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Q'!$L$37:$L$66</c:f>
              <c:numCache>
                <c:formatCode>0</c:formatCode>
                <c:ptCount val="30"/>
                <c:pt idx="0">
                  <c:v>2820.3333333333335</c:v>
                </c:pt>
                <c:pt idx="1">
                  <c:v>2855.6666666666665</c:v>
                </c:pt>
                <c:pt idx="2">
                  <c:v>2944.6666666666665</c:v>
                </c:pt>
                <c:pt idx="3">
                  <c:v>2956.3333333333335</c:v>
                </c:pt>
                <c:pt idx="4">
                  <c:v>2958.6666666666665</c:v>
                </c:pt>
                <c:pt idx="5">
                  <c:v>3020.3333333333335</c:v>
                </c:pt>
                <c:pt idx="6">
                  <c:v>3033.6666666666665</c:v>
                </c:pt>
                <c:pt idx="7">
                  <c:v>3027.3333333333335</c:v>
                </c:pt>
                <c:pt idx="8">
                  <c:v>3154</c:v>
                </c:pt>
                <c:pt idx="9">
                  <c:v>3263.3333333333335</c:v>
                </c:pt>
                <c:pt idx="10">
                  <c:v>3303.3333333333335</c:v>
                </c:pt>
                <c:pt idx="11">
                  <c:v>3287.3333333333335</c:v>
                </c:pt>
                <c:pt idx="12">
                  <c:v>3276</c:v>
                </c:pt>
                <c:pt idx="13">
                  <c:v>3335.6666666666665</c:v>
                </c:pt>
                <c:pt idx="14">
                  <c:v>3394.3333333333335</c:v>
                </c:pt>
                <c:pt idx="15">
                  <c:v>3455.3333333333335</c:v>
                </c:pt>
                <c:pt idx="16">
                  <c:v>3452.3333333333335</c:v>
                </c:pt>
                <c:pt idx="17">
                  <c:v>3426</c:v>
                </c:pt>
                <c:pt idx="18">
                  <c:v>3362.6666666666665</c:v>
                </c:pt>
                <c:pt idx="19">
                  <c:v>3266</c:v>
                </c:pt>
                <c:pt idx="20">
                  <c:v>3172.6666666666665</c:v>
                </c:pt>
                <c:pt idx="21">
                  <c:v>3247</c:v>
                </c:pt>
                <c:pt idx="22">
                  <c:v>3370</c:v>
                </c:pt>
                <c:pt idx="23">
                  <c:v>3414</c:v>
                </c:pt>
                <c:pt idx="24">
                  <c:v>3417.6666666666665</c:v>
                </c:pt>
                <c:pt idx="25">
                  <c:v>3484.6666666666665</c:v>
                </c:pt>
                <c:pt idx="26">
                  <c:v>3630</c:v>
                </c:pt>
                <c:pt idx="27">
                  <c:v>3720.6666666666665</c:v>
                </c:pt>
                <c:pt idx="28">
                  <c:v>3723</c:v>
                </c:pt>
                <c:pt idx="29">
                  <c:v>3764.6666666666665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33-458A-9268-A007C939FD6F}"/>
            </c:ext>
          </c:extLst>
        </c:ser>
        <c:ser>
          <c:idx val="2"/>
          <c:order val="2"/>
          <c:tx>
            <c:v>Age 85+</c:v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1750">
                <a:solidFill>
                  <a:schemeClr val="accent3"/>
                </a:solidFill>
              </a:ln>
              <a:effectLst/>
            </c:spPr>
          </c:marker>
          <c:cat>
            <c:numRef>
              <c:f>'Age Cat Q'!$J$6:$J$35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Q'!$M$37:$M$66</c:f>
              <c:numCache>
                <c:formatCode>0</c:formatCode>
                <c:ptCount val="30"/>
                <c:pt idx="0">
                  <c:v>4459.666666666667</c:v>
                </c:pt>
                <c:pt idx="1">
                  <c:v>4484.666666666667</c:v>
                </c:pt>
                <c:pt idx="2">
                  <c:v>4501</c:v>
                </c:pt>
                <c:pt idx="3">
                  <c:v>4546.333333333333</c:v>
                </c:pt>
                <c:pt idx="4">
                  <c:v>4463</c:v>
                </c:pt>
                <c:pt idx="5">
                  <c:v>4454</c:v>
                </c:pt>
                <c:pt idx="6">
                  <c:v>4489.666666666667</c:v>
                </c:pt>
                <c:pt idx="7">
                  <c:v>4418.666666666667</c:v>
                </c:pt>
                <c:pt idx="8">
                  <c:v>4458.333333333333</c:v>
                </c:pt>
                <c:pt idx="9">
                  <c:v>4410.666666666667</c:v>
                </c:pt>
                <c:pt idx="10">
                  <c:v>4485</c:v>
                </c:pt>
                <c:pt idx="11">
                  <c:v>4493.333333333333</c:v>
                </c:pt>
                <c:pt idx="12">
                  <c:v>4443.666666666667</c:v>
                </c:pt>
                <c:pt idx="13">
                  <c:v>4457.333333333333</c:v>
                </c:pt>
                <c:pt idx="14">
                  <c:v>4452.666666666667</c:v>
                </c:pt>
                <c:pt idx="15">
                  <c:v>4550</c:v>
                </c:pt>
                <c:pt idx="16">
                  <c:v>4493</c:v>
                </c:pt>
                <c:pt idx="17">
                  <c:v>4460.333333333333</c:v>
                </c:pt>
                <c:pt idx="18">
                  <c:v>4357</c:v>
                </c:pt>
                <c:pt idx="19">
                  <c:v>4217</c:v>
                </c:pt>
                <c:pt idx="20">
                  <c:v>4038</c:v>
                </c:pt>
                <c:pt idx="21">
                  <c:v>4040.6666666666665</c:v>
                </c:pt>
                <c:pt idx="22">
                  <c:v>4144</c:v>
                </c:pt>
                <c:pt idx="23">
                  <c:v>4130.333333333333</c:v>
                </c:pt>
                <c:pt idx="24">
                  <c:v>4022.3333333333335</c:v>
                </c:pt>
                <c:pt idx="25">
                  <c:v>3984.6666666666665</c:v>
                </c:pt>
                <c:pt idx="26">
                  <c:v>4155.666666666667</c:v>
                </c:pt>
                <c:pt idx="27">
                  <c:v>4172.666666666667</c:v>
                </c:pt>
                <c:pt idx="28">
                  <c:v>4070.3333333333335</c:v>
                </c:pt>
                <c:pt idx="29">
                  <c:v>4097.666666666667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33-458A-9268-A007C939F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896815"/>
        <c:axId val="1788619567"/>
      </c:lineChart>
      <c:catAx>
        <c:axId val="213589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88619567"/>
        <c:crosses val="autoZero"/>
        <c:auto val="1"/>
        <c:lblAlgn val="ctr"/>
        <c:lblOffset val="100"/>
        <c:noMultiLvlLbl val="0"/>
      </c:catAx>
      <c:valAx>
        <c:axId val="1788619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35896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'Age Cat Q'!$K$5</c:f>
              <c:strCache>
                <c:ptCount val="1"/>
                <c:pt idx="0">
                  <c:v>Age 65-74</c:v>
                </c:pt>
              </c:strCache>
            </c:strRef>
          </c:tx>
          <c:spPr>
            <a:ln w="31750" cap="rnd">
              <a:solidFill>
                <a:srgbClr val="00386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865"/>
              </a:solidFill>
              <a:ln w="31750">
                <a:solidFill>
                  <a:srgbClr val="003865"/>
                </a:solidFill>
              </a:ln>
              <a:effectLst/>
            </c:spPr>
          </c:marker>
          <c:cat>
            <c:numRef>
              <c:f>'Age Cat Q'!$J$6:$J$35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Q'!$K$6:$K$35</c:f>
              <c:numCache>
                <c:formatCode>0</c:formatCode>
                <c:ptCount val="30"/>
                <c:pt idx="0">
                  <c:v>2291</c:v>
                </c:pt>
                <c:pt idx="1">
                  <c:v>2293</c:v>
                </c:pt>
                <c:pt idx="2">
                  <c:v>2354.3333333333335</c:v>
                </c:pt>
                <c:pt idx="3">
                  <c:v>2366.3333333333335</c:v>
                </c:pt>
                <c:pt idx="4">
                  <c:v>2369</c:v>
                </c:pt>
                <c:pt idx="5">
                  <c:v>2354</c:v>
                </c:pt>
                <c:pt idx="6">
                  <c:v>2363.6666666666665</c:v>
                </c:pt>
                <c:pt idx="7">
                  <c:v>2386.3333333333335</c:v>
                </c:pt>
                <c:pt idx="8">
                  <c:v>2374</c:v>
                </c:pt>
                <c:pt idx="9">
                  <c:v>2335</c:v>
                </c:pt>
                <c:pt idx="10">
                  <c:v>2357.6666666666665</c:v>
                </c:pt>
                <c:pt idx="11">
                  <c:v>2362.3333333333335</c:v>
                </c:pt>
                <c:pt idx="12">
                  <c:v>2418.3333333333335</c:v>
                </c:pt>
                <c:pt idx="13">
                  <c:v>2440</c:v>
                </c:pt>
                <c:pt idx="14">
                  <c:v>2453.6666666666665</c:v>
                </c:pt>
                <c:pt idx="15">
                  <c:v>2461.6666666666665</c:v>
                </c:pt>
                <c:pt idx="16">
                  <c:v>2428</c:v>
                </c:pt>
                <c:pt idx="17">
                  <c:v>2404.3333333333335</c:v>
                </c:pt>
                <c:pt idx="18">
                  <c:v>2278</c:v>
                </c:pt>
                <c:pt idx="19">
                  <c:v>2179</c:v>
                </c:pt>
                <c:pt idx="20">
                  <c:v>2129.3333333333335</c:v>
                </c:pt>
                <c:pt idx="21">
                  <c:v>2212.6666666666665</c:v>
                </c:pt>
                <c:pt idx="22">
                  <c:v>2274.3333333333335</c:v>
                </c:pt>
                <c:pt idx="23">
                  <c:v>2248.6666666666665</c:v>
                </c:pt>
                <c:pt idx="24">
                  <c:v>2209.6666666666665</c:v>
                </c:pt>
                <c:pt idx="25">
                  <c:v>2198</c:v>
                </c:pt>
                <c:pt idx="26">
                  <c:v>2229</c:v>
                </c:pt>
                <c:pt idx="27">
                  <c:v>2232.3333333333335</c:v>
                </c:pt>
                <c:pt idx="28">
                  <c:v>2246.6666666666665</c:v>
                </c:pt>
                <c:pt idx="29">
                  <c:v>2245.6666666666665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F6-4601-A97F-BAEDC4397A04}"/>
            </c:ext>
          </c:extLst>
        </c:ser>
        <c:ser>
          <c:idx val="2"/>
          <c:order val="1"/>
          <c:tx>
            <c:strRef>
              <c:f>'Age Cat Q'!$L$5</c:f>
              <c:strCache>
                <c:ptCount val="1"/>
                <c:pt idx="0">
                  <c:v>Age 75-84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1750">
                <a:solidFill>
                  <a:schemeClr val="accent2"/>
                </a:solidFill>
              </a:ln>
              <a:effectLst/>
            </c:spPr>
          </c:marker>
          <c:cat>
            <c:numRef>
              <c:f>'Age Cat Q'!$J$6:$J$35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Q'!$L$6:$L$35</c:f>
              <c:numCache>
                <c:formatCode>0</c:formatCode>
                <c:ptCount val="30"/>
                <c:pt idx="0">
                  <c:v>3826.3333333333335</c:v>
                </c:pt>
                <c:pt idx="1">
                  <c:v>3809.6666666666665</c:v>
                </c:pt>
                <c:pt idx="2">
                  <c:v>3813.3333333333335</c:v>
                </c:pt>
                <c:pt idx="3">
                  <c:v>3827.3333333333335</c:v>
                </c:pt>
                <c:pt idx="4">
                  <c:v>3827.3333333333335</c:v>
                </c:pt>
                <c:pt idx="5">
                  <c:v>3830</c:v>
                </c:pt>
                <c:pt idx="6">
                  <c:v>3857.6666666666665</c:v>
                </c:pt>
                <c:pt idx="7">
                  <c:v>3867.6666666666665</c:v>
                </c:pt>
                <c:pt idx="8">
                  <c:v>3897</c:v>
                </c:pt>
                <c:pt idx="9">
                  <c:v>3903.6666666666665</c:v>
                </c:pt>
                <c:pt idx="10">
                  <c:v>3951.3333333333335</c:v>
                </c:pt>
                <c:pt idx="11">
                  <c:v>3989.3333333333335</c:v>
                </c:pt>
                <c:pt idx="12">
                  <c:v>4018</c:v>
                </c:pt>
                <c:pt idx="13">
                  <c:v>3988.6666666666665</c:v>
                </c:pt>
                <c:pt idx="14">
                  <c:v>3995.3333333333335</c:v>
                </c:pt>
                <c:pt idx="15">
                  <c:v>4028</c:v>
                </c:pt>
                <c:pt idx="16">
                  <c:v>3968.3333333333335</c:v>
                </c:pt>
                <c:pt idx="17">
                  <c:v>3835.6666666666665</c:v>
                </c:pt>
                <c:pt idx="18">
                  <c:v>3667</c:v>
                </c:pt>
                <c:pt idx="19">
                  <c:v>3469</c:v>
                </c:pt>
                <c:pt idx="20">
                  <c:v>3246.3333333333335</c:v>
                </c:pt>
                <c:pt idx="21">
                  <c:v>3251</c:v>
                </c:pt>
                <c:pt idx="22">
                  <c:v>3390.3333333333335</c:v>
                </c:pt>
                <c:pt idx="23">
                  <c:v>3342.6666666666665</c:v>
                </c:pt>
                <c:pt idx="24">
                  <c:v>3333</c:v>
                </c:pt>
                <c:pt idx="25">
                  <c:v>3322.6666666666665</c:v>
                </c:pt>
                <c:pt idx="26">
                  <c:v>3392.3333333333335</c:v>
                </c:pt>
                <c:pt idx="27">
                  <c:v>3401</c:v>
                </c:pt>
                <c:pt idx="28">
                  <c:v>3471</c:v>
                </c:pt>
                <c:pt idx="29">
                  <c:v>3476.3333333333335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F6-4601-A97F-BAEDC4397A04}"/>
            </c:ext>
          </c:extLst>
        </c:ser>
        <c:ser>
          <c:idx val="3"/>
          <c:order val="2"/>
          <c:tx>
            <c:strRef>
              <c:f>'Age Cat Q'!$M$5</c:f>
              <c:strCache>
                <c:ptCount val="1"/>
                <c:pt idx="0">
                  <c:v>Age 85+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1750">
                <a:solidFill>
                  <a:schemeClr val="accent3"/>
                </a:solidFill>
              </a:ln>
              <a:effectLst/>
            </c:spPr>
          </c:marker>
          <c:cat>
            <c:numRef>
              <c:f>'Age Cat Q'!$J$6:$J$35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Q'!$M$6:$M$35</c:f>
              <c:numCache>
                <c:formatCode>0</c:formatCode>
                <c:ptCount val="30"/>
                <c:pt idx="0">
                  <c:v>7208.333333333333</c:v>
                </c:pt>
                <c:pt idx="1">
                  <c:v>7191.666666666667</c:v>
                </c:pt>
                <c:pt idx="2">
                  <c:v>7288</c:v>
                </c:pt>
                <c:pt idx="3">
                  <c:v>7254.333333333333</c:v>
                </c:pt>
                <c:pt idx="4">
                  <c:v>7085</c:v>
                </c:pt>
                <c:pt idx="5">
                  <c:v>6925.666666666667</c:v>
                </c:pt>
                <c:pt idx="6">
                  <c:v>6920.666666666667</c:v>
                </c:pt>
                <c:pt idx="7">
                  <c:v>6844</c:v>
                </c:pt>
                <c:pt idx="8">
                  <c:v>6702.333333333333</c:v>
                </c:pt>
                <c:pt idx="9">
                  <c:v>6587.333333333333</c:v>
                </c:pt>
                <c:pt idx="10">
                  <c:v>6601.333333333333</c:v>
                </c:pt>
                <c:pt idx="11">
                  <c:v>6491.666666666667</c:v>
                </c:pt>
                <c:pt idx="12">
                  <c:v>6388</c:v>
                </c:pt>
                <c:pt idx="13">
                  <c:v>6289.666666666667</c:v>
                </c:pt>
                <c:pt idx="14">
                  <c:v>6233</c:v>
                </c:pt>
                <c:pt idx="15">
                  <c:v>6120.666666666667</c:v>
                </c:pt>
                <c:pt idx="16">
                  <c:v>5934</c:v>
                </c:pt>
                <c:pt idx="17">
                  <c:v>5703</c:v>
                </c:pt>
                <c:pt idx="18">
                  <c:v>5438</c:v>
                </c:pt>
                <c:pt idx="19">
                  <c:v>5102</c:v>
                </c:pt>
                <c:pt idx="20">
                  <c:v>4673.333333333333</c:v>
                </c:pt>
                <c:pt idx="21">
                  <c:v>4740.666666666667</c:v>
                </c:pt>
                <c:pt idx="22">
                  <c:v>4818.333333333333</c:v>
                </c:pt>
                <c:pt idx="23">
                  <c:v>4726</c:v>
                </c:pt>
                <c:pt idx="24">
                  <c:v>4547.666666666667</c:v>
                </c:pt>
                <c:pt idx="25">
                  <c:v>4465</c:v>
                </c:pt>
                <c:pt idx="26">
                  <c:v>4474.333333333333</c:v>
                </c:pt>
                <c:pt idx="27">
                  <c:v>4453</c:v>
                </c:pt>
                <c:pt idx="28">
                  <c:v>4376</c:v>
                </c:pt>
                <c:pt idx="29">
                  <c:v>4308.333333333333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F6-4601-A97F-BAEDC4397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6481295"/>
        <c:axId val="2135375375"/>
      </c:lineChart>
      <c:catAx>
        <c:axId val="676481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135375375"/>
        <c:crosses val="autoZero"/>
        <c:auto val="1"/>
        <c:lblAlgn val="ctr"/>
        <c:lblOffset val="100"/>
        <c:noMultiLvlLbl val="0"/>
      </c:catAx>
      <c:valAx>
        <c:axId val="2135375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76481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Age 65-74</c:v>
          </c:tx>
          <c:spPr>
            <a:ln w="31750" cap="rnd">
              <a:solidFill>
                <a:srgbClr val="00386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865"/>
              </a:solidFill>
              <a:ln w="31750">
                <a:solidFill>
                  <a:srgbClr val="003865"/>
                </a:solidFill>
              </a:ln>
              <a:effectLst/>
            </c:spPr>
          </c:marker>
          <c:cat>
            <c:numRef>
              <c:f>'Age Cat Q'!$J$68:$J$97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Q'!$K$68:$K$97</c:f>
              <c:numCache>
                <c:formatCode>0</c:formatCode>
                <c:ptCount val="30"/>
                <c:pt idx="0">
                  <c:v>8189</c:v>
                </c:pt>
                <c:pt idx="1">
                  <c:v>8251.6666666666661</c:v>
                </c:pt>
                <c:pt idx="2">
                  <c:v>8345.3333333333339</c:v>
                </c:pt>
                <c:pt idx="3">
                  <c:v>8482</c:v>
                </c:pt>
                <c:pt idx="4">
                  <c:v>8570</c:v>
                </c:pt>
                <c:pt idx="5">
                  <c:v>8707.3333333333339</c:v>
                </c:pt>
                <c:pt idx="6">
                  <c:v>8814.3333333333339</c:v>
                </c:pt>
                <c:pt idx="7">
                  <c:v>8945.3333333333339</c:v>
                </c:pt>
                <c:pt idx="8">
                  <c:v>8814.6666666666661</c:v>
                </c:pt>
                <c:pt idx="9">
                  <c:v>8862.3333333333339</c:v>
                </c:pt>
                <c:pt idx="10">
                  <c:v>8982</c:v>
                </c:pt>
                <c:pt idx="11">
                  <c:v>9068</c:v>
                </c:pt>
                <c:pt idx="12">
                  <c:v>9011.3333333333339</c:v>
                </c:pt>
                <c:pt idx="13">
                  <c:v>9163</c:v>
                </c:pt>
                <c:pt idx="14">
                  <c:v>9324.6666666666661</c:v>
                </c:pt>
                <c:pt idx="15">
                  <c:v>9387.3333333333339</c:v>
                </c:pt>
                <c:pt idx="16">
                  <c:v>9353.6666666666661</c:v>
                </c:pt>
                <c:pt idx="17">
                  <c:v>9278.6666666666661</c:v>
                </c:pt>
                <c:pt idx="18">
                  <c:v>9194</c:v>
                </c:pt>
                <c:pt idx="19">
                  <c:v>9202</c:v>
                </c:pt>
                <c:pt idx="20">
                  <c:v>9187.3333333333339</c:v>
                </c:pt>
                <c:pt idx="21">
                  <c:v>9325.3333333333339</c:v>
                </c:pt>
                <c:pt idx="22">
                  <c:v>9469.3333333333339</c:v>
                </c:pt>
                <c:pt idx="23">
                  <c:v>9451</c:v>
                </c:pt>
                <c:pt idx="24">
                  <c:v>9354</c:v>
                </c:pt>
                <c:pt idx="25">
                  <c:v>9459.6666666666661</c:v>
                </c:pt>
                <c:pt idx="26">
                  <c:v>9545.3333333333339</c:v>
                </c:pt>
                <c:pt idx="27">
                  <c:v>9596.3333333333339</c:v>
                </c:pt>
                <c:pt idx="28">
                  <c:v>9520.3333333333339</c:v>
                </c:pt>
                <c:pt idx="29">
                  <c:v>9633.6666666666661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A9-4DC1-AE5C-39A601C5EB0A}"/>
            </c:ext>
          </c:extLst>
        </c:ser>
        <c:ser>
          <c:idx val="2"/>
          <c:order val="1"/>
          <c:tx>
            <c:v>Age 75-84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1750">
                <a:solidFill>
                  <a:schemeClr val="accent2"/>
                </a:solidFill>
              </a:ln>
              <a:effectLst/>
            </c:spPr>
          </c:marker>
          <c:cat>
            <c:numRef>
              <c:f>'Age Cat Q'!$J$68:$J$97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Q'!$L$68:$L$97</c:f>
              <c:numCache>
                <c:formatCode>0</c:formatCode>
                <c:ptCount val="30"/>
                <c:pt idx="0">
                  <c:v>7645.666666666667</c:v>
                </c:pt>
                <c:pt idx="1">
                  <c:v>7642.666666666667</c:v>
                </c:pt>
                <c:pt idx="2">
                  <c:v>7715</c:v>
                </c:pt>
                <c:pt idx="3">
                  <c:v>7777.666666666667</c:v>
                </c:pt>
                <c:pt idx="4">
                  <c:v>7858.333333333333</c:v>
                </c:pt>
                <c:pt idx="5">
                  <c:v>7899.666666666667</c:v>
                </c:pt>
                <c:pt idx="6">
                  <c:v>7943.333333333333</c:v>
                </c:pt>
                <c:pt idx="7">
                  <c:v>8028.666666666667</c:v>
                </c:pt>
                <c:pt idx="8">
                  <c:v>8059.333333333333</c:v>
                </c:pt>
                <c:pt idx="9">
                  <c:v>8042.666666666667</c:v>
                </c:pt>
                <c:pt idx="10">
                  <c:v>8100.333333333333</c:v>
                </c:pt>
                <c:pt idx="11">
                  <c:v>8167.333333333333</c:v>
                </c:pt>
                <c:pt idx="12">
                  <c:v>8252.3333333333339</c:v>
                </c:pt>
                <c:pt idx="13">
                  <c:v>8293.6666666666661</c:v>
                </c:pt>
                <c:pt idx="14">
                  <c:v>8350.6666666666661</c:v>
                </c:pt>
                <c:pt idx="15">
                  <c:v>8306</c:v>
                </c:pt>
                <c:pt idx="16">
                  <c:v>8403.6666666666661</c:v>
                </c:pt>
                <c:pt idx="17">
                  <c:v>8486.3333333333339</c:v>
                </c:pt>
                <c:pt idx="18">
                  <c:v>8449.6666666666661</c:v>
                </c:pt>
                <c:pt idx="19">
                  <c:v>8460.6666666666661</c:v>
                </c:pt>
                <c:pt idx="20">
                  <c:v>8424</c:v>
                </c:pt>
                <c:pt idx="21">
                  <c:v>8459</c:v>
                </c:pt>
                <c:pt idx="22">
                  <c:v>8458</c:v>
                </c:pt>
                <c:pt idx="23">
                  <c:v>8566.6666666666661</c:v>
                </c:pt>
                <c:pt idx="24">
                  <c:v>8710</c:v>
                </c:pt>
                <c:pt idx="25">
                  <c:v>8726.3333333333339</c:v>
                </c:pt>
                <c:pt idx="26">
                  <c:v>8684.6666666666661</c:v>
                </c:pt>
                <c:pt idx="27">
                  <c:v>8711</c:v>
                </c:pt>
                <c:pt idx="28">
                  <c:v>8883.6666666666661</c:v>
                </c:pt>
                <c:pt idx="29">
                  <c:v>8916.3333333333339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A9-4DC1-AE5C-39A601C5EB0A}"/>
            </c:ext>
          </c:extLst>
        </c:ser>
        <c:ser>
          <c:idx val="3"/>
          <c:order val="2"/>
          <c:tx>
            <c:v>Age 85+</c:v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1750">
                <a:solidFill>
                  <a:schemeClr val="accent3"/>
                </a:solidFill>
              </a:ln>
              <a:effectLst/>
            </c:spPr>
          </c:marker>
          <c:cat>
            <c:numRef>
              <c:f>'Age Cat Q'!$J$68:$J$97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Q'!$M$68:$M$97</c:f>
              <c:numCache>
                <c:formatCode>0</c:formatCode>
                <c:ptCount val="30"/>
                <c:pt idx="0">
                  <c:v>4167</c:v>
                </c:pt>
                <c:pt idx="1">
                  <c:v>4168.666666666667</c:v>
                </c:pt>
                <c:pt idx="2">
                  <c:v>4169.666666666667</c:v>
                </c:pt>
                <c:pt idx="3">
                  <c:v>4176.666666666667</c:v>
                </c:pt>
                <c:pt idx="4">
                  <c:v>4219.333333333333</c:v>
                </c:pt>
                <c:pt idx="5">
                  <c:v>4189.333333333333</c:v>
                </c:pt>
                <c:pt idx="6">
                  <c:v>4195.666666666667</c:v>
                </c:pt>
                <c:pt idx="7">
                  <c:v>4279.666666666667</c:v>
                </c:pt>
                <c:pt idx="8">
                  <c:v>4158.333333333333</c:v>
                </c:pt>
                <c:pt idx="9">
                  <c:v>4120.333333333333</c:v>
                </c:pt>
                <c:pt idx="10">
                  <c:v>4138.666666666667</c:v>
                </c:pt>
                <c:pt idx="11">
                  <c:v>4072.3333333333335</c:v>
                </c:pt>
                <c:pt idx="12">
                  <c:v>4093</c:v>
                </c:pt>
                <c:pt idx="13">
                  <c:v>4099.666666666667</c:v>
                </c:pt>
                <c:pt idx="14">
                  <c:v>4137.333333333333</c:v>
                </c:pt>
                <c:pt idx="15">
                  <c:v>4044</c:v>
                </c:pt>
                <c:pt idx="16">
                  <c:v>4080</c:v>
                </c:pt>
                <c:pt idx="17">
                  <c:v>4185.333333333333</c:v>
                </c:pt>
                <c:pt idx="18">
                  <c:v>4176.333333333333</c:v>
                </c:pt>
                <c:pt idx="19">
                  <c:v>4139.666666666667</c:v>
                </c:pt>
                <c:pt idx="20">
                  <c:v>4113.666666666667</c:v>
                </c:pt>
                <c:pt idx="21">
                  <c:v>4155.333333333333</c:v>
                </c:pt>
                <c:pt idx="22">
                  <c:v>4100</c:v>
                </c:pt>
                <c:pt idx="23">
                  <c:v>4128.333333333333</c:v>
                </c:pt>
                <c:pt idx="24">
                  <c:v>4156.333333333333</c:v>
                </c:pt>
                <c:pt idx="25">
                  <c:v>4197.333333333333</c:v>
                </c:pt>
                <c:pt idx="26">
                  <c:v>4116.333333333333</c:v>
                </c:pt>
                <c:pt idx="27">
                  <c:v>4073.6666666666665</c:v>
                </c:pt>
                <c:pt idx="28">
                  <c:v>4113.666666666667</c:v>
                </c:pt>
                <c:pt idx="29">
                  <c:v>4133.666666666667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A9-4DC1-AE5C-39A601C5E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072079"/>
        <c:axId val="102172431"/>
      </c:lineChart>
      <c:catAx>
        <c:axId val="10207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2172431"/>
        <c:crosses val="autoZero"/>
        <c:auto val="1"/>
        <c:lblAlgn val="ctr"/>
        <c:lblOffset val="100"/>
        <c:noMultiLvlLbl val="0"/>
      </c:catAx>
      <c:valAx>
        <c:axId val="10217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207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Age 65-74</c:v>
          </c:tx>
          <c:spPr>
            <a:ln w="31750" cap="rnd">
              <a:solidFill>
                <a:srgbClr val="00386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865"/>
              </a:solidFill>
              <a:ln w="31750">
                <a:solidFill>
                  <a:srgbClr val="003865"/>
                </a:solidFill>
              </a:ln>
              <a:effectLst/>
            </c:spPr>
          </c:marker>
          <c:cat>
            <c:numRef>
              <c:f>'Age Cat Q'!$J$99:$J$128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Q'!$K$99:$K$128</c:f>
              <c:numCache>
                <c:formatCode>0</c:formatCode>
                <c:ptCount val="30"/>
                <c:pt idx="0">
                  <c:v>932</c:v>
                </c:pt>
                <c:pt idx="1">
                  <c:v>968</c:v>
                </c:pt>
                <c:pt idx="2">
                  <c:v>974.66666666666663</c:v>
                </c:pt>
                <c:pt idx="3">
                  <c:v>950.33333333333337</c:v>
                </c:pt>
                <c:pt idx="4">
                  <c:v>981.33333333333337</c:v>
                </c:pt>
                <c:pt idx="5">
                  <c:v>1006.6666666666666</c:v>
                </c:pt>
                <c:pt idx="6">
                  <c:v>987.33333333333337</c:v>
                </c:pt>
                <c:pt idx="7">
                  <c:v>992.66666666666663</c:v>
                </c:pt>
                <c:pt idx="8">
                  <c:v>988.33333333333337</c:v>
                </c:pt>
                <c:pt idx="9">
                  <c:v>1043.3333333333333</c:v>
                </c:pt>
                <c:pt idx="10">
                  <c:v>1031</c:v>
                </c:pt>
                <c:pt idx="11">
                  <c:v>1031</c:v>
                </c:pt>
                <c:pt idx="12">
                  <c:v>1069</c:v>
                </c:pt>
                <c:pt idx="13">
                  <c:v>1038.3333333333333</c:v>
                </c:pt>
                <c:pt idx="14">
                  <c:v>1014.6666666666666</c:v>
                </c:pt>
                <c:pt idx="15">
                  <c:v>1023.3333333333334</c:v>
                </c:pt>
                <c:pt idx="16">
                  <c:v>997</c:v>
                </c:pt>
                <c:pt idx="17">
                  <c:v>838.33333333333337</c:v>
                </c:pt>
                <c:pt idx="18">
                  <c:v>901</c:v>
                </c:pt>
                <c:pt idx="19">
                  <c:v>943.33333333333337</c:v>
                </c:pt>
                <c:pt idx="20">
                  <c:v>984.66666666666663</c:v>
                </c:pt>
                <c:pt idx="21">
                  <c:v>1040.3333333333333</c:v>
                </c:pt>
                <c:pt idx="22">
                  <c:v>992</c:v>
                </c:pt>
                <c:pt idx="23">
                  <c:v>933</c:v>
                </c:pt>
                <c:pt idx="24">
                  <c:v>928.66666666666663</c:v>
                </c:pt>
                <c:pt idx="25">
                  <c:v>916.33333333333337</c:v>
                </c:pt>
                <c:pt idx="26">
                  <c:v>937.66666666666663</c:v>
                </c:pt>
                <c:pt idx="27">
                  <c:v>916.33333333333337</c:v>
                </c:pt>
                <c:pt idx="28">
                  <c:v>936.33333333333337</c:v>
                </c:pt>
                <c:pt idx="29">
                  <c:v>938.66666666666663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AE-4FAB-8D98-2639F1059DDB}"/>
            </c:ext>
          </c:extLst>
        </c:ser>
        <c:ser>
          <c:idx val="2"/>
          <c:order val="1"/>
          <c:tx>
            <c:v>Age 75-84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1750">
                <a:solidFill>
                  <a:schemeClr val="accent2"/>
                </a:solidFill>
              </a:ln>
              <a:effectLst/>
            </c:spPr>
          </c:marker>
          <c:cat>
            <c:numRef>
              <c:f>'Age Cat Q'!$J$99:$J$128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Q'!$L$99:$L$128</c:f>
              <c:numCache>
                <c:formatCode>0</c:formatCode>
                <c:ptCount val="30"/>
                <c:pt idx="0">
                  <c:v>2322.3333333333335</c:v>
                </c:pt>
                <c:pt idx="1">
                  <c:v>2312.3333333333335</c:v>
                </c:pt>
                <c:pt idx="2">
                  <c:v>2272.3333333333335</c:v>
                </c:pt>
                <c:pt idx="3">
                  <c:v>2289</c:v>
                </c:pt>
                <c:pt idx="4">
                  <c:v>2317.6666666666665</c:v>
                </c:pt>
                <c:pt idx="5">
                  <c:v>2321.6666666666665</c:v>
                </c:pt>
                <c:pt idx="6">
                  <c:v>2318.6666666666665</c:v>
                </c:pt>
                <c:pt idx="7">
                  <c:v>2276</c:v>
                </c:pt>
                <c:pt idx="8">
                  <c:v>2310</c:v>
                </c:pt>
                <c:pt idx="9">
                  <c:v>2223.6666666666665</c:v>
                </c:pt>
                <c:pt idx="10">
                  <c:v>2233</c:v>
                </c:pt>
                <c:pt idx="11">
                  <c:v>2221.6666666666665</c:v>
                </c:pt>
                <c:pt idx="12">
                  <c:v>2221</c:v>
                </c:pt>
                <c:pt idx="13">
                  <c:v>2135.6666666666665</c:v>
                </c:pt>
                <c:pt idx="14">
                  <c:v>2123</c:v>
                </c:pt>
                <c:pt idx="15">
                  <c:v>2157.6666666666665</c:v>
                </c:pt>
                <c:pt idx="16">
                  <c:v>2152</c:v>
                </c:pt>
                <c:pt idx="17">
                  <c:v>1851.6666666666667</c:v>
                </c:pt>
                <c:pt idx="18">
                  <c:v>1828</c:v>
                </c:pt>
                <c:pt idx="19">
                  <c:v>1916.6666666666667</c:v>
                </c:pt>
                <c:pt idx="20">
                  <c:v>1930.6666666666667</c:v>
                </c:pt>
                <c:pt idx="21">
                  <c:v>1981.3333333333333</c:v>
                </c:pt>
                <c:pt idx="22">
                  <c:v>1991.6666666666667</c:v>
                </c:pt>
                <c:pt idx="23">
                  <c:v>1960.3333333333333</c:v>
                </c:pt>
                <c:pt idx="24">
                  <c:v>1976</c:v>
                </c:pt>
                <c:pt idx="25">
                  <c:v>2017.3333333333333</c:v>
                </c:pt>
                <c:pt idx="26">
                  <c:v>2045.3333333333333</c:v>
                </c:pt>
                <c:pt idx="27">
                  <c:v>2017.6666666666667</c:v>
                </c:pt>
                <c:pt idx="28">
                  <c:v>2055.6666666666665</c:v>
                </c:pt>
                <c:pt idx="29">
                  <c:v>2093.3333333333335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AE-4FAB-8D98-2639F1059DDB}"/>
            </c:ext>
          </c:extLst>
        </c:ser>
        <c:ser>
          <c:idx val="3"/>
          <c:order val="2"/>
          <c:tx>
            <c:v>Age 85+</c:v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1750">
                <a:solidFill>
                  <a:schemeClr val="accent3"/>
                </a:solidFill>
              </a:ln>
              <a:effectLst/>
            </c:spPr>
          </c:marker>
          <c:cat>
            <c:numRef>
              <c:f>'Age Cat Q'!$J$99:$J$128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Q'!$M$99:$M$128</c:f>
              <c:numCache>
                <c:formatCode>0</c:formatCode>
                <c:ptCount val="30"/>
                <c:pt idx="0">
                  <c:v>5397.666666666667</c:v>
                </c:pt>
                <c:pt idx="1">
                  <c:v>5229</c:v>
                </c:pt>
                <c:pt idx="2">
                  <c:v>5072.333333333333</c:v>
                </c:pt>
                <c:pt idx="3">
                  <c:v>4997.666666666667</c:v>
                </c:pt>
                <c:pt idx="4">
                  <c:v>5056.333333333333</c:v>
                </c:pt>
                <c:pt idx="5">
                  <c:v>4980.333333333333</c:v>
                </c:pt>
                <c:pt idx="6">
                  <c:v>4918</c:v>
                </c:pt>
                <c:pt idx="7">
                  <c:v>4842.333333333333</c:v>
                </c:pt>
                <c:pt idx="8">
                  <c:v>4864</c:v>
                </c:pt>
                <c:pt idx="9">
                  <c:v>4669.333333333333</c:v>
                </c:pt>
                <c:pt idx="10">
                  <c:v>4692.666666666667</c:v>
                </c:pt>
                <c:pt idx="11">
                  <c:v>4655</c:v>
                </c:pt>
                <c:pt idx="12">
                  <c:v>4605.333333333333</c:v>
                </c:pt>
                <c:pt idx="13">
                  <c:v>4457.666666666667</c:v>
                </c:pt>
                <c:pt idx="14">
                  <c:v>4365</c:v>
                </c:pt>
                <c:pt idx="15">
                  <c:v>4382.666666666667</c:v>
                </c:pt>
                <c:pt idx="16">
                  <c:v>4355</c:v>
                </c:pt>
                <c:pt idx="17">
                  <c:v>3964.6666666666665</c:v>
                </c:pt>
                <c:pt idx="18">
                  <c:v>3809.3333333333335</c:v>
                </c:pt>
                <c:pt idx="19">
                  <c:v>3798.3333333333335</c:v>
                </c:pt>
                <c:pt idx="20">
                  <c:v>3611</c:v>
                </c:pt>
                <c:pt idx="21">
                  <c:v>3634.6666666666665</c:v>
                </c:pt>
                <c:pt idx="22">
                  <c:v>3777.3333333333335</c:v>
                </c:pt>
                <c:pt idx="23">
                  <c:v>3687</c:v>
                </c:pt>
                <c:pt idx="24">
                  <c:v>3593.6666666666665</c:v>
                </c:pt>
                <c:pt idx="25">
                  <c:v>3696.6666666666665</c:v>
                </c:pt>
                <c:pt idx="26">
                  <c:v>3667.6666666666665</c:v>
                </c:pt>
                <c:pt idx="27">
                  <c:v>3681.6666666666665</c:v>
                </c:pt>
                <c:pt idx="28">
                  <c:v>3696.3333333333335</c:v>
                </c:pt>
                <c:pt idx="29">
                  <c:v>3556.6666666666665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AE-4FAB-8D98-2639F1059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731743"/>
        <c:axId val="1468465999"/>
      </c:lineChart>
      <c:catAx>
        <c:axId val="10273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68465999"/>
        <c:crosses val="autoZero"/>
        <c:auto val="1"/>
        <c:lblAlgn val="ctr"/>
        <c:lblOffset val="100"/>
        <c:noMultiLvlLbl val="0"/>
      </c:catAx>
      <c:valAx>
        <c:axId val="1468465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273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'MN Pop 2010-2023'!$O$24:$O$31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'MN Pop 2010-2023'!$S$24:$S$31</c:f>
              <c:numCache>
                <c:formatCode>_(* #,##0_);_(* \(#,##0\);_(* "-"??_);_(@_)</c:formatCode>
                <c:ptCount val="8"/>
                <c:pt idx="0">
                  <c:v>829690</c:v>
                </c:pt>
                <c:pt idx="1">
                  <c:v>858345</c:v>
                </c:pt>
                <c:pt idx="2">
                  <c:v>888494</c:v>
                </c:pt>
                <c:pt idx="3">
                  <c:v>920382</c:v>
                </c:pt>
                <c:pt idx="4">
                  <c:v>931338</c:v>
                </c:pt>
                <c:pt idx="5">
                  <c:v>959572</c:v>
                </c:pt>
                <c:pt idx="6">
                  <c:v>990116</c:v>
                </c:pt>
                <c:pt idx="7">
                  <c:v>1023247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D9-4572-AF75-25E506621DE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24394143"/>
        <c:axId val="1572924303"/>
      </c:lineChart>
      <c:catAx>
        <c:axId val="1624394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72924303"/>
        <c:crosses val="autoZero"/>
        <c:auto val="1"/>
        <c:lblAlgn val="ctr"/>
        <c:lblOffset val="100"/>
        <c:noMultiLvlLbl val="0"/>
      </c:catAx>
      <c:valAx>
        <c:axId val="1572924303"/>
        <c:scaling>
          <c:orientation val="minMax"/>
          <c:max val="1100000"/>
          <c:min val="7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24394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'MN Pop 2010-2023'!$O$24:$O$31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'MN Pop 2010-2023'!$P$24:$P$31</c:f>
              <c:numCache>
                <c:formatCode>_(* #,##0_);_(* \(#,##0\);_(* "-"??_);_(@_)</c:formatCode>
                <c:ptCount val="8"/>
                <c:pt idx="0">
                  <c:v>471343</c:v>
                </c:pt>
                <c:pt idx="1">
                  <c:v>492197</c:v>
                </c:pt>
                <c:pt idx="2">
                  <c:v>509795</c:v>
                </c:pt>
                <c:pt idx="3">
                  <c:v>531059</c:v>
                </c:pt>
                <c:pt idx="4">
                  <c:v>553575</c:v>
                </c:pt>
                <c:pt idx="5">
                  <c:v>576452</c:v>
                </c:pt>
                <c:pt idx="6">
                  <c:v>587237</c:v>
                </c:pt>
                <c:pt idx="7">
                  <c:v>603143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1E-4D4C-B173-11AEFB7DD8E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7583231"/>
        <c:axId val="1573898463"/>
      </c:lineChart>
      <c:catAx>
        <c:axId val="1577583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73898463"/>
        <c:crosses val="autoZero"/>
        <c:auto val="1"/>
        <c:lblAlgn val="ctr"/>
        <c:lblOffset val="100"/>
        <c:noMultiLvlLbl val="0"/>
      </c:catAx>
      <c:valAx>
        <c:axId val="1573898463"/>
        <c:scaling>
          <c:orientation val="minMax"/>
          <c:min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77583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'MN Pop 2010-2023'!$O$24:$O$31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'MN Pop 2010-2023'!$Q$24:$Q$31</c:f>
              <c:numCache>
                <c:formatCode>_(* #,##0_);_(* \(#,##0\);_(* "-"??_);_(@_)</c:formatCode>
                <c:ptCount val="8"/>
                <c:pt idx="0">
                  <c:v>238971</c:v>
                </c:pt>
                <c:pt idx="1">
                  <c:v>245613</c:v>
                </c:pt>
                <c:pt idx="2">
                  <c:v>257021</c:v>
                </c:pt>
                <c:pt idx="3">
                  <c:v>266713</c:v>
                </c:pt>
                <c:pt idx="4">
                  <c:v>264085</c:v>
                </c:pt>
                <c:pt idx="5">
                  <c:v>269177</c:v>
                </c:pt>
                <c:pt idx="6">
                  <c:v>288616</c:v>
                </c:pt>
                <c:pt idx="7">
                  <c:v>303991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BC-48DE-85EB-BE8C76F4020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9074383"/>
        <c:axId val="1578929599"/>
      </c:lineChart>
      <c:catAx>
        <c:axId val="1579074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78929599"/>
        <c:crosses val="autoZero"/>
        <c:auto val="1"/>
        <c:lblAlgn val="ctr"/>
        <c:lblOffset val="100"/>
        <c:noMultiLvlLbl val="0"/>
      </c:catAx>
      <c:valAx>
        <c:axId val="1578929599"/>
        <c:scaling>
          <c:orientation val="minMax"/>
          <c:max val="400000"/>
          <c:min val="1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79074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7.5200137895944402E-2"/>
                  <c:y val="0.124072462440454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6B-48F9-911B-B75F8C530A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'MN Pop 2010-2023'!$O$24:$O$31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'MN Pop 2010-2023'!$R$24:$R$31</c:f>
              <c:numCache>
                <c:formatCode>_(* #,##0_);_(* \(#,##0\);_(* "-"??_);_(@_)</c:formatCode>
                <c:ptCount val="8"/>
                <c:pt idx="0">
                  <c:v>119376</c:v>
                </c:pt>
                <c:pt idx="1">
                  <c:v>120535</c:v>
                </c:pt>
                <c:pt idx="2">
                  <c:v>121678</c:v>
                </c:pt>
                <c:pt idx="3">
                  <c:v>122610</c:v>
                </c:pt>
                <c:pt idx="4">
                  <c:v>113678</c:v>
                </c:pt>
                <c:pt idx="5">
                  <c:v>113943</c:v>
                </c:pt>
                <c:pt idx="6">
                  <c:v>114263</c:v>
                </c:pt>
                <c:pt idx="7">
                  <c:v>116113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6B-48F9-911B-B75F8C530A7F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4629824"/>
        <c:axId val="654709088"/>
      </c:lineChart>
      <c:catAx>
        <c:axId val="65462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54709088"/>
        <c:crosses val="autoZero"/>
        <c:auto val="1"/>
        <c:lblAlgn val="ctr"/>
        <c:lblOffset val="100"/>
        <c:noMultiLvlLbl val="0"/>
      </c:catAx>
      <c:valAx>
        <c:axId val="654709088"/>
        <c:scaling>
          <c:orientation val="minMax"/>
          <c:max val="140000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5462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000" dirty="0">
                <a:solidFill>
                  <a:schemeClr val="tx1"/>
                </a:solidFill>
              </a:rPr>
              <a:t>Monthly Deaths/1000 for LTSS Users by Type of LTSS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(All-Cause Mortality Averaged Across Calendar Quarters)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'Mortality Q'!$R$6</c:f>
              <c:strCache>
                <c:ptCount val="1"/>
                <c:pt idx="0">
                  <c:v>MA NF Deaths/1000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'Mortality Q'!$O$7:$O$36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'Mortality Q'!$R$7:$R$36</c:f>
              <c:numCache>
                <c:formatCode>0</c:formatCode>
                <c:ptCount val="30"/>
                <c:pt idx="0">
                  <c:v>34.449713738113374</c:v>
                </c:pt>
                <c:pt idx="1">
                  <c:v>29.539188656951552</c:v>
                </c:pt>
                <c:pt idx="2">
                  <c:v>29.401742686073117</c:v>
                </c:pt>
                <c:pt idx="3">
                  <c:v>35.161196065062825</c:v>
                </c:pt>
                <c:pt idx="4">
                  <c:v>39.223904146738334</c:v>
                </c:pt>
                <c:pt idx="5">
                  <c:v>30.580122920101932</c:v>
                </c:pt>
                <c:pt idx="6">
                  <c:v>30.760026921255324</c:v>
                </c:pt>
                <c:pt idx="7">
                  <c:v>33.332499812457797</c:v>
                </c:pt>
                <c:pt idx="8">
                  <c:v>37.571962428037573</c:v>
                </c:pt>
                <c:pt idx="9">
                  <c:v>29.143061297402134</c:v>
                </c:pt>
                <c:pt idx="10">
                  <c:v>30.725195673649282</c:v>
                </c:pt>
                <c:pt idx="11">
                  <c:v>33.50732017823043</c:v>
                </c:pt>
                <c:pt idx="12">
                  <c:v>35.509444543577452</c:v>
                </c:pt>
                <c:pt idx="13">
                  <c:v>30.197206244864418</c:v>
                </c:pt>
                <c:pt idx="14">
                  <c:v>32.084321203999586</c:v>
                </c:pt>
                <c:pt idx="15">
                  <c:v>35.410838255103101</c:v>
                </c:pt>
                <c:pt idx="16">
                  <c:v>37.455268389662024</c:v>
                </c:pt>
                <c:pt idx="17">
                  <c:v>41.963015647226165</c:v>
                </c:pt>
                <c:pt idx="18">
                  <c:v>30.691932242319837</c:v>
                </c:pt>
                <c:pt idx="19">
                  <c:v>51.946472019464721</c:v>
                </c:pt>
                <c:pt idx="20">
                  <c:v>28.036775933205547</c:v>
                </c:pt>
                <c:pt idx="21">
                  <c:v>23.045451639711057</c:v>
                </c:pt>
                <c:pt idx="22">
                  <c:v>30.567549936317604</c:v>
                </c:pt>
                <c:pt idx="23">
                  <c:v>36.614645858343337</c:v>
                </c:pt>
                <c:pt idx="24">
                  <c:v>33.38288521199587</c:v>
                </c:pt>
                <c:pt idx="25">
                  <c:v>30.58654192155452</c:v>
                </c:pt>
                <c:pt idx="26">
                  <c:v>28.36741317753976</c:v>
                </c:pt>
                <c:pt idx="27">
                  <c:v>36.83319220999153</c:v>
                </c:pt>
                <c:pt idx="28">
                  <c:v>33.494542840337239</c:v>
                </c:pt>
                <c:pt idx="29">
                  <c:v>31.75622283682339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D5-4BAD-9F79-4B2BC1C5F336}"/>
            </c:ext>
          </c:extLst>
        </c:ser>
        <c:ser>
          <c:idx val="1"/>
          <c:order val="1"/>
          <c:tx>
            <c:strRef>
              <c:f>'Mortality Q'!$U$6</c:f>
              <c:strCache>
                <c:ptCount val="1"/>
                <c:pt idx="0">
                  <c:v>MA ALF Deaths/1000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'Mortality Q'!$O$7:$O$36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'Mortality Q'!$U$7:$U$36</c:f>
              <c:numCache>
                <c:formatCode>0</c:formatCode>
                <c:ptCount val="30"/>
                <c:pt idx="0">
                  <c:v>13.078125595760094</c:v>
                </c:pt>
                <c:pt idx="1">
                  <c:v>11.748706131237959</c:v>
                </c:pt>
                <c:pt idx="2">
                  <c:v>12.621467664470009</c:v>
                </c:pt>
                <c:pt idx="3">
                  <c:v>14.198557958957293</c:v>
                </c:pt>
                <c:pt idx="4">
                  <c:v>15.031143933460148</c:v>
                </c:pt>
                <c:pt idx="5">
                  <c:v>14.016612281222189</c:v>
                </c:pt>
                <c:pt idx="6">
                  <c:v>12.061524842314927</c:v>
                </c:pt>
                <c:pt idx="7">
                  <c:v>14.991050119331742</c:v>
                </c:pt>
                <c:pt idx="8">
                  <c:v>16.108505145267443</c:v>
                </c:pt>
                <c:pt idx="9">
                  <c:v>12.146912959102998</c:v>
                </c:pt>
                <c:pt idx="10">
                  <c:v>11.940615809800518</c:v>
                </c:pt>
                <c:pt idx="11">
                  <c:v>15.546426800764928</c:v>
                </c:pt>
                <c:pt idx="12">
                  <c:v>14.196033670994433</c:v>
                </c:pt>
                <c:pt idx="13">
                  <c:v>13.45433999576241</c:v>
                </c:pt>
                <c:pt idx="14">
                  <c:v>12.359116604051824</c:v>
                </c:pt>
                <c:pt idx="15">
                  <c:v>16.094788028217245</c:v>
                </c:pt>
                <c:pt idx="16">
                  <c:v>15.094857456516516</c:v>
                </c:pt>
                <c:pt idx="17">
                  <c:v>17.664546460176993</c:v>
                </c:pt>
                <c:pt idx="18">
                  <c:v>15.995490258253181</c:v>
                </c:pt>
                <c:pt idx="19">
                  <c:v>23.811239193083573</c:v>
                </c:pt>
                <c:pt idx="20">
                  <c:v>13.944518617415813</c:v>
                </c:pt>
                <c:pt idx="21">
                  <c:v>12.129183106824492</c:v>
                </c:pt>
                <c:pt idx="22">
                  <c:v>15.464825448268574</c:v>
                </c:pt>
                <c:pt idx="23">
                  <c:v>19.119921270912414</c:v>
                </c:pt>
                <c:pt idx="24">
                  <c:v>17.946161515453635</c:v>
                </c:pt>
                <c:pt idx="25">
                  <c:v>15.3294773074057</c:v>
                </c:pt>
                <c:pt idx="26">
                  <c:v>14.933006034570932</c:v>
                </c:pt>
                <c:pt idx="27">
                  <c:v>17.527333894028594</c:v>
                </c:pt>
                <c:pt idx="28">
                  <c:v>17.18622379526273</c:v>
                </c:pt>
                <c:pt idx="29">
                  <c:v>14.562614166835802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D5-4BAD-9F79-4B2BC1C5F336}"/>
            </c:ext>
          </c:extLst>
        </c:ser>
        <c:ser>
          <c:idx val="2"/>
          <c:order val="2"/>
          <c:tx>
            <c:strRef>
              <c:f>'Mortality Q'!$X$6</c:f>
              <c:strCache>
                <c:ptCount val="1"/>
                <c:pt idx="0">
                  <c:v>MA HCBS Deaths/1000</c:v>
                </c:pt>
              </c:strCache>
            </c:strRef>
          </c:tx>
          <c:spPr>
            <a:ln w="28575" cap="rnd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'Mortality Q'!$O$7:$O$36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'Mortality Q'!$X$7:$X$36</c:f>
              <c:numCache>
                <c:formatCode>0</c:formatCode>
                <c:ptCount val="30"/>
                <c:pt idx="0">
                  <c:v>6.4182563736851499</c:v>
                </c:pt>
                <c:pt idx="1">
                  <c:v>5.1514760028421938</c:v>
                </c:pt>
                <c:pt idx="2">
                  <c:v>5.0425818018825641</c:v>
                </c:pt>
                <c:pt idx="3">
                  <c:v>5.3187279375682648</c:v>
                </c:pt>
                <c:pt idx="4">
                  <c:v>5.9301559411377118</c:v>
                </c:pt>
                <c:pt idx="5">
                  <c:v>5.6177152549758027</c:v>
                </c:pt>
                <c:pt idx="6">
                  <c:v>5.127254756609835</c:v>
                </c:pt>
                <c:pt idx="7">
                  <c:v>5.5558092454754409</c:v>
                </c:pt>
                <c:pt idx="8">
                  <c:v>6.4509192559939796</c:v>
                </c:pt>
                <c:pt idx="9">
                  <c:v>5.3579378847659553</c:v>
                </c:pt>
                <c:pt idx="10">
                  <c:v>4.9892760986294702</c:v>
                </c:pt>
                <c:pt idx="11">
                  <c:v>5.7121212121212128</c:v>
                </c:pt>
                <c:pt idx="12">
                  <c:v>5.0495124348023284</c:v>
                </c:pt>
                <c:pt idx="13">
                  <c:v>5.2364662105389508</c:v>
                </c:pt>
                <c:pt idx="14">
                  <c:v>4.6241403841593547</c:v>
                </c:pt>
                <c:pt idx="15">
                  <c:v>5.7179350086140328</c:v>
                </c:pt>
                <c:pt idx="16">
                  <c:v>5.9035021527808604</c:v>
                </c:pt>
                <c:pt idx="17">
                  <c:v>7.0265890844811087</c:v>
                </c:pt>
                <c:pt idx="18">
                  <c:v>5.781375077826203</c:v>
                </c:pt>
                <c:pt idx="19">
                  <c:v>8.0727736803834578</c:v>
                </c:pt>
                <c:pt idx="20">
                  <c:v>5.9616961025411737</c:v>
                </c:pt>
                <c:pt idx="21">
                  <c:v>5.1626987639024104</c:v>
                </c:pt>
                <c:pt idx="22">
                  <c:v>5.7546544999632063</c:v>
                </c:pt>
                <c:pt idx="23">
                  <c:v>8.4626440996157353</c:v>
                </c:pt>
                <c:pt idx="24">
                  <c:v>7.7320343906804778</c:v>
                </c:pt>
                <c:pt idx="25">
                  <c:v>6.0672514619883042</c:v>
                </c:pt>
                <c:pt idx="26">
                  <c:v>6.496178718400941</c:v>
                </c:pt>
                <c:pt idx="27">
                  <c:v>7.0517916556252391</c:v>
                </c:pt>
                <c:pt idx="28">
                  <c:v>6.2609309093046841</c:v>
                </c:pt>
                <c:pt idx="29">
                  <c:v>5.2145214521452141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D5-4BAD-9F79-4B2BC1C5F336}"/>
            </c:ext>
          </c:extLst>
        </c:ser>
        <c:ser>
          <c:idx val="3"/>
          <c:order val="3"/>
          <c:tx>
            <c:strRef>
              <c:f>'Mortality Q'!$AA$6</c:f>
              <c:strCache>
                <c:ptCount val="1"/>
                <c:pt idx="0">
                  <c:v>Non-MA NF Deaths/1000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'Mortality Q'!$O$7:$O$36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'Mortality Q'!$AA$7:$AA$36</c:f>
              <c:numCache>
                <c:formatCode>0</c:formatCode>
                <c:ptCount val="30"/>
                <c:pt idx="0">
                  <c:v>50.026813759289048</c:v>
                </c:pt>
                <c:pt idx="1">
                  <c:v>48.446817632614874</c:v>
                </c:pt>
                <c:pt idx="2">
                  <c:v>48.252779216639446</c:v>
                </c:pt>
                <c:pt idx="3">
                  <c:v>52.159575323735218</c:v>
                </c:pt>
                <c:pt idx="4">
                  <c:v>51.201713333862145</c:v>
                </c:pt>
                <c:pt idx="5">
                  <c:v>46.758428086973872</c:v>
                </c:pt>
                <c:pt idx="6">
                  <c:v>46.609998791443417</c:v>
                </c:pt>
                <c:pt idx="7">
                  <c:v>50.294165713351852</c:v>
                </c:pt>
                <c:pt idx="8">
                  <c:v>53.787448242266784</c:v>
                </c:pt>
                <c:pt idx="9">
                  <c:v>45.465921414866109</c:v>
                </c:pt>
                <c:pt idx="10">
                  <c:v>48.21332002163151</c:v>
                </c:pt>
                <c:pt idx="11">
                  <c:v>52.975417731060766</c:v>
                </c:pt>
                <c:pt idx="12">
                  <c:v>51.435757702787676</c:v>
                </c:pt>
                <c:pt idx="13">
                  <c:v>48.987731391164871</c:v>
                </c:pt>
                <c:pt idx="14">
                  <c:v>48.377841536084745</c:v>
                </c:pt>
                <c:pt idx="15">
                  <c:v>50.335129451964775</c:v>
                </c:pt>
                <c:pt idx="16">
                  <c:v>53.71882586625469</c:v>
                </c:pt>
                <c:pt idx="17">
                  <c:v>63.130685489884165</c:v>
                </c:pt>
                <c:pt idx="18">
                  <c:v>51.178314959037117</c:v>
                </c:pt>
                <c:pt idx="19">
                  <c:v>70.970627702400478</c:v>
                </c:pt>
                <c:pt idx="20">
                  <c:v>58.40932117527862</c:v>
                </c:pt>
                <c:pt idx="21">
                  <c:v>54.826523511283426</c:v>
                </c:pt>
                <c:pt idx="22">
                  <c:v>47.299284383883936</c:v>
                </c:pt>
                <c:pt idx="23">
                  <c:v>59.448838732429842</c:v>
                </c:pt>
                <c:pt idx="24">
                  <c:v>53.874802306004788</c:v>
                </c:pt>
                <c:pt idx="25">
                  <c:v>50.495942290351671</c:v>
                </c:pt>
                <c:pt idx="26">
                  <c:v>48.587853036740817</c:v>
                </c:pt>
                <c:pt idx="27">
                  <c:v>55.745450889715499</c:v>
                </c:pt>
                <c:pt idx="28">
                  <c:v>54.063463642693726</c:v>
                </c:pt>
                <c:pt idx="29">
                  <c:v>51.44329115842109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4D5-4BAD-9F79-4B2BC1C5F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257695"/>
        <c:axId val="290018463"/>
      </c:lineChart>
      <c:catAx>
        <c:axId val="298257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90018463"/>
        <c:crosses val="autoZero"/>
        <c:auto val="1"/>
        <c:lblAlgn val="ctr"/>
        <c:lblOffset val="100"/>
        <c:noMultiLvlLbl val="0"/>
      </c:catAx>
      <c:valAx>
        <c:axId val="290018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98257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34995333461239E-2"/>
          <c:y val="0.11142434751961539"/>
          <c:w val="0.8832422600267692"/>
          <c:h val="0.67610100224240388"/>
        </c:manualLayout>
      </c:layout>
      <c:lineChart>
        <c:grouping val="standard"/>
        <c:varyColors val="0"/>
        <c:ser>
          <c:idx val="0"/>
          <c:order val="0"/>
          <c:tx>
            <c:strRef>
              <c:f>'Age Gender Year'!$W$24</c:f>
              <c:strCache>
                <c:ptCount val="1"/>
                <c:pt idx="0">
                  <c:v>65-74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Gender Year'!$V$25:$V$32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Gender Year'!$W$25:$W$32</c:f>
              <c:numCache>
                <c:formatCode>0.0</c:formatCode>
                <c:ptCount val="8"/>
                <c:pt idx="0">
                  <c:v>27.762690864190198</c:v>
                </c:pt>
                <c:pt idx="1">
                  <c:v>27.681836066994858</c:v>
                </c:pt>
                <c:pt idx="2">
                  <c:v>27.290871821026098</c:v>
                </c:pt>
                <c:pt idx="3">
                  <c:v>27.044076081941931</c:v>
                </c:pt>
                <c:pt idx="4">
                  <c:v>25.756070390943716</c:v>
                </c:pt>
                <c:pt idx="5">
                  <c:v>25.043282007868825</c:v>
                </c:pt>
                <c:pt idx="6">
                  <c:v>24.850841028976944</c:v>
                </c:pt>
                <c:pt idx="7">
                  <c:v>24.470979518953218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51-41A9-B979-7C9C61699CA7}"/>
            </c:ext>
          </c:extLst>
        </c:ser>
        <c:ser>
          <c:idx val="1"/>
          <c:order val="1"/>
          <c:tx>
            <c:strRef>
              <c:f>'Age Gender Year'!$X$24</c:f>
              <c:strCache>
                <c:ptCount val="1"/>
                <c:pt idx="0">
                  <c:v>75-84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Gender Year'!$V$25:$V$32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Gender Year'!$X$25:$X$32</c:f>
              <c:numCache>
                <c:formatCode>0.0</c:formatCode>
                <c:ptCount val="8"/>
                <c:pt idx="0">
                  <c:v>69.911900049238895</c:v>
                </c:pt>
                <c:pt idx="1">
                  <c:v>69.60509690719411</c:v>
                </c:pt>
                <c:pt idx="2">
                  <c:v>68.180550746177701</c:v>
                </c:pt>
                <c:pt idx="3">
                  <c:v>66.847447755952402</c:v>
                </c:pt>
                <c:pt idx="4">
                  <c:v>66.250134110860785</c:v>
                </c:pt>
                <c:pt idx="5">
                  <c:v>63.33657779082165</c:v>
                </c:pt>
                <c:pt idx="6">
                  <c:v>61.13861786364351</c:v>
                </c:pt>
                <c:pt idx="7">
                  <c:v>59.837297814737937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51-41A9-B979-7C9C61699CA7}"/>
            </c:ext>
          </c:extLst>
        </c:ser>
        <c:ser>
          <c:idx val="2"/>
          <c:order val="2"/>
          <c:tx>
            <c:strRef>
              <c:f>'Age Gender Year'!$Y$24</c:f>
              <c:strCache>
                <c:ptCount val="1"/>
                <c:pt idx="0">
                  <c:v>85+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Gender Year'!$V$25:$V$32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Gender Year'!$Y$25:$Y$32</c:f>
              <c:numCache>
                <c:formatCode>0.0</c:formatCode>
                <c:ptCount val="8"/>
                <c:pt idx="0">
                  <c:v>176.46274516374035</c:v>
                </c:pt>
                <c:pt idx="1">
                  <c:v>170.5714799297576</c:v>
                </c:pt>
                <c:pt idx="2">
                  <c:v>163.48340154615738</c:v>
                </c:pt>
                <c:pt idx="3">
                  <c:v>157.19557947965095</c:v>
                </c:pt>
                <c:pt idx="4">
                  <c:v>158.76349572183415</c:v>
                </c:pt>
                <c:pt idx="5">
                  <c:v>145.89970423808396</c:v>
                </c:pt>
                <c:pt idx="6">
                  <c:v>143.18793776929832</c:v>
                </c:pt>
                <c:pt idx="7">
                  <c:v>139.29534160688294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51-41A9-B979-7C9C61699CA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62644720"/>
        <c:axId val="52771903"/>
      </c:lineChart>
      <c:catAx>
        <c:axId val="66264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2771903"/>
        <c:crosses val="autoZero"/>
        <c:auto val="1"/>
        <c:lblAlgn val="ctr"/>
        <c:lblOffset val="100"/>
        <c:noMultiLvlLbl val="0"/>
      </c:catAx>
      <c:valAx>
        <c:axId val="52771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6264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'Age LTSS Age Sex Year'!$Z$26</c:f>
              <c:strCache>
                <c:ptCount val="1"/>
                <c:pt idx="0">
                  <c:v>65-74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Year'!$Z$27:$Z$34</c:f>
              <c:numCache>
                <c:formatCode>0.0</c:formatCode>
                <c:ptCount val="8"/>
                <c:pt idx="0">
                  <c:v>4.9302383473040505</c:v>
                </c:pt>
                <c:pt idx="1">
                  <c:v>4.8095579615479167</c:v>
                </c:pt>
                <c:pt idx="2">
                  <c:v>4.6219558842279742</c:v>
                </c:pt>
                <c:pt idx="3">
                  <c:v>4.5991437235159687</c:v>
                </c:pt>
                <c:pt idx="4">
                  <c:v>4.1933492902196328</c:v>
                </c:pt>
                <c:pt idx="5">
                  <c:v>3.8429045263092156</c:v>
                </c:pt>
                <c:pt idx="6">
                  <c:v>3.7751651661367838</c:v>
                </c:pt>
                <c:pt idx="7">
                  <c:v>3.7241030181344499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A5-43B4-8FE6-3DD02D70315F}"/>
            </c:ext>
          </c:extLst>
        </c:ser>
        <c:ser>
          <c:idx val="1"/>
          <c:order val="1"/>
          <c:tx>
            <c:strRef>
              <c:f>'Age LTSS Age Sex Year'!$AA$26</c:f>
              <c:strCache>
                <c:ptCount val="1"/>
                <c:pt idx="0">
                  <c:v>75-84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Year'!$AA$27:$AA$34</c:f>
              <c:numCache>
                <c:formatCode>0.0</c:formatCode>
                <c:ptCount val="8"/>
                <c:pt idx="0">
                  <c:v>15.981367334669619</c:v>
                </c:pt>
                <c:pt idx="1">
                  <c:v>15.656065979135196</c:v>
                </c:pt>
                <c:pt idx="2">
                  <c:v>15.304196933324514</c:v>
                </c:pt>
                <c:pt idx="3">
                  <c:v>15.018015619786063</c:v>
                </c:pt>
                <c:pt idx="4">
                  <c:v>14.138440274911487</c:v>
                </c:pt>
                <c:pt idx="5">
                  <c:v>12.28590605190389</c:v>
                </c:pt>
                <c:pt idx="6">
                  <c:v>11.647252173591671</c:v>
                </c:pt>
                <c:pt idx="7">
                  <c:v>11.423583812240054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A5-43B4-8FE6-3DD02D70315F}"/>
            </c:ext>
          </c:extLst>
        </c:ser>
        <c:ser>
          <c:idx val="2"/>
          <c:order val="2"/>
          <c:tx>
            <c:strRef>
              <c:f>'Age LTSS Age Sex Year'!$AB$26</c:f>
              <c:strCache>
                <c:ptCount val="1"/>
                <c:pt idx="0">
                  <c:v>85+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highlight>
                      <a:srgbClr val="FFFF00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Year'!$AB$27:$AB$34</c:f>
              <c:numCache>
                <c:formatCode>0.0</c:formatCode>
                <c:ptCount val="8"/>
                <c:pt idx="0">
                  <c:v>60.574710717955597</c:v>
                </c:pt>
                <c:pt idx="1">
                  <c:v>57.564192972995393</c:v>
                </c:pt>
                <c:pt idx="2">
                  <c:v>54.162078053003277</c:v>
                </c:pt>
                <c:pt idx="3">
                  <c:v>51.00386047902564</c:v>
                </c:pt>
                <c:pt idx="4">
                  <c:v>48.734143809708122</c:v>
                </c:pt>
                <c:pt idx="5">
                  <c:v>41.570492848763564</c:v>
                </c:pt>
                <c:pt idx="6">
                  <c:v>39.231859832141645</c:v>
                </c:pt>
                <c:pt idx="7">
                  <c:v>37.384559294250714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A5-43B4-8FE6-3DD02D70315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82729375"/>
        <c:axId val="783022911"/>
      </c:lineChart>
      <c:catAx>
        <c:axId val="78272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83022911"/>
        <c:crosses val="autoZero"/>
        <c:auto val="1"/>
        <c:lblAlgn val="ctr"/>
        <c:lblOffset val="100"/>
        <c:noMultiLvlLbl val="0"/>
      </c:catAx>
      <c:valAx>
        <c:axId val="78302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82729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'Age LTSS Age Sex Year'!$Z$26</c:f>
              <c:strCache>
                <c:ptCount val="1"/>
                <c:pt idx="0">
                  <c:v>65-74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Year'!$Z$117:$Z$124</c:f>
              <c:numCache>
                <c:formatCode>0.0</c:formatCode>
                <c:ptCount val="8"/>
                <c:pt idx="0">
                  <c:v>2.028600544967607</c:v>
                </c:pt>
                <c:pt idx="1">
                  <c:v>2.0154531620469038</c:v>
                </c:pt>
                <c:pt idx="2">
                  <c:v>2.0073428208070565</c:v>
                </c:pt>
                <c:pt idx="3">
                  <c:v>1.951446700523545</c:v>
                </c:pt>
                <c:pt idx="4">
                  <c:v>1.661774225112526</c:v>
                </c:pt>
                <c:pt idx="5">
                  <c:v>1.7130654417019979</c:v>
                </c:pt>
                <c:pt idx="6">
                  <c:v>1.5747475039890197</c:v>
                </c:pt>
                <c:pt idx="7">
                  <c:v>1.5543577559550554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03-437B-9D38-0270406E438D}"/>
            </c:ext>
          </c:extLst>
        </c:ser>
        <c:ser>
          <c:idx val="1"/>
          <c:order val="1"/>
          <c:tx>
            <c:strRef>
              <c:f>'Age LTSS Age Sex Year'!$AA$26</c:f>
              <c:strCache>
                <c:ptCount val="1"/>
                <c:pt idx="0">
                  <c:v>75-84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Year'!$AA$117:$AA$124</c:f>
              <c:numCache>
                <c:formatCode>0.0</c:formatCode>
                <c:ptCount val="8"/>
                <c:pt idx="0">
                  <c:v>9.6176244537342761</c:v>
                </c:pt>
                <c:pt idx="1">
                  <c:v>9.3989324669296828</c:v>
                </c:pt>
                <c:pt idx="2">
                  <c:v>8.7421520679892559</c:v>
                </c:pt>
                <c:pt idx="3">
                  <c:v>8.0960933037884661</c:v>
                </c:pt>
                <c:pt idx="4">
                  <c:v>7.3350751967485213</c:v>
                </c:pt>
                <c:pt idx="5">
                  <c:v>7.3021964481858896</c:v>
                </c:pt>
                <c:pt idx="6">
                  <c:v>6.977263907752862</c:v>
                </c:pt>
                <c:pt idx="7">
                  <c:v>6.8242151905813007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03-437B-9D38-0270406E438D}"/>
            </c:ext>
          </c:extLst>
        </c:ser>
        <c:ser>
          <c:idx val="2"/>
          <c:order val="2"/>
          <c:tx>
            <c:strRef>
              <c:f>'Age LTSS Age Sex Year'!$AB$26</c:f>
              <c:strCache>
                <c:ptCount val="1"/>
                <c:pt idx="0">
                  <c:v>85+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Year'!$AB$117:$AB$124</c:f>
              <c:numCache>
                <c:formatCode>0.0</c:formatCode>
                <c:ptCount val="8"/>
                <c:pt idx="0">
                  <c:v>43.300858910780498</c:v>
                </c:pt>
                <c:pt idx="1">
                  <c:v>41.033724644294189</c:v>
                </c:pt>
                <c:pt idx="2">
                  <c:v>38.788852545242364</c:v>
                </c:pt>
                <c:pt idx="3">
                  <c:v>36.315689312997854</c:v>
                </c:pt>
                <c:pt idx="4">
                  <c:v>35.026566266120092</c:v>
                </c:pt>
                <c:pt idx="5">
                  <c:v>32.273446664852891</c:v>
                </c:pt>
                <c:pt idx="6">
                  <c:v>32.030636922421664</c:v>
                </c:pt>
                <c:pt idx="7">
                  <c:v>31.232506265448311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03-437B-9D38-0270406E438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82729375"/>
        <c:axId val="783022911"/>
      </c:lineChart>
      <c:catAx>
        <c:axId val="78272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83022911"/>
        <c:crosses val="autoZero"/>
        <c:auto val="1"/>
        <c:lblAlgn val="ctr"/>
        <c:lblOffset val="100"/>
        <c:noMultiLvlLbl val="0"/>
      </c:catAx>
      <c:valAx>
        <c:axId val="78302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82729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'Age LTSS Age Sex Year'!$Z$26</c:f>
              <c:strCache>
                <c:ptCount val="1"/>
                <c:pt idx="0">
                  <c:v>65-74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Year'!$Z$57:$Z$64</c:f>
              <c:numCache>
                <c:formatCode>0.0</c:formatCode>
                <c:ptCount val="8"/>
                <c:pt idx="0">
                  <c:v>3.1606494633419824</c:v>
                </c:pt>
                <c:pt idx="1">
                  <c:v>3.0624594081908936</c:v>
                </c:pt>
                <c:pt idx="2">
                  <c:v>3.1412953572841373</c:v>
                </c:pt>
                <c:pt idx="3">
                  <c:v>3.1289680933129214</c:v>
                </c:pt>
                <c:pt idx="4">
                  <c:v>3.1785816435592884</c:v>
                </c:pt>
                <c:pt idx="5">
                  <c:v>3.2530895894194143</c:v>
                </c:pt>
                <c:pt idx="6">
                  <c:v>3.3424892050966362</c:v>
                </c:pt>
                <c:pt idx="7">
                  <c:v>3.3140289008300408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1A-4E44-AB0A-ABC7C5B17CEC}"/>
            </c:ext>
          </c:extLst>
        </c:ser>
        <c:ser>
          <c:idx val="1"/>
          <c:order val="1"/>
          <c:tx>
            <c:strRef>
              <c:f>'Age LTSS Age Sex Year'!$AA$26</c:f>
              <c:strCache>
                <c:ptCount val="1"/>
                <c:pt idx="0">
                  <c:v>75-84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Year'!$AA$57:$AA$64</c:f>
              <c:numCache>
                <c:formatCode>0.0</c:formatCode>
                <c:ptCount val="8"/>
                <c:pt idx="0">
                  <c:v>12.111302208217733</c:v>
                </c:pt>
                <c:pt idx="1">
                  <c:v>12.253694497712525</c:v>
                </c:pt>
                <c:pt idx="2">
                  <c:v>12.652662622898518</c:v>
                </c:pt>
                <c:pt idx="3">
                  <c:v>12.617807655919783</c:v>
                </c:pt>
                <c:pt idx="4">
                  <c:v>12.786602798341443</c:v>
                </c:pt>
                <c:pt idx="5">
                  <c:v>12.262996714677206</c:v>
                </c:pt>
                <c:pt idx="6">
                  <c:v>12.345989134351527</c:v>
                </c:pt>
                <c:pt idx="7">
                  <c:v>12.315605834821865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1A-4E44-AB0A-ABC7C5B17CEC}"/>
            </c:ext>
          </c:extLst>
        </c:ser>
        <c:ser>
          <c:idx val="2"/>
          <c:order val="2"/>
          <c:tx>
            <c:strRef>
              <c:f>'Age LTSS Age Sex Year'!$AB$26</c:f>
              <c:strCache>
                <c:ptCount val="1"/>
                <c:pt idx="0">
                  <c:v>85+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Year'!$AB$57:$AB$64</c:f>
              <c:numCache>
                <c:formatCode>0.0</c:formatCode>
                <c:ptCount val="8"/>
                <c:pt idx="0">
                  <c:v>37.653436760041103</c:v>
                </c:pt>
                <c:pt idx="1">
                  <c:v>36.95468812654692</c:v>
                </c:pt>
                <c:pt idx="2">
                  <c:v>36.652750154780101</c:v>
                </c:pt>
                <c:pt idx="3">
                  <c:v>36.489682733871625</c:v>
                </c:pt>
                <c:pt idx="4">
                  <c:v>38.537213298380806</c:v>
                </c:pt>
                <c:pt idx="5">
                  <c:v>35.863692079958106</c:v>
                </c:pt>
                <c:pt idx="6">
                  <c:v>35.729705445623985</c:v>
                </c:pt>
                <c:pt idx="7">
                  <c:v>35.164021255156612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1A-4E44-AB0A-ABC7C5B17CE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82729375"/>
        <c:axId val="783022911"/>
      </c:lineChart>
      <c:catAx>
        <c:axId val="78272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83022911"/>
        <c:crosses val="autoZero"/>
        <c:auto val="1"/>
        <c:lblAlgn val="ctr"/>
        <c:lblOffset val="100"/>
        <c:noMultiLvlLbl val="0"/>
      </c:catAx>
      <c:valAx>
        <c:axId val="78302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82729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44619787169599E-2"/>
          <c:y val="0.16208116150257354"/>
          <c:w val="0.87492356881339428"/>
          <c:h val="0.63838762740159927"/>
        </c:manualLayout>
      </c:layout>
      <c:lineChart>
        <c:grouping val="standard"/>
        <c:varyColors val="0"/>
        <c:ser>
          <c:idx val="0"/>
          <c:order val="0"/>
          <c:tx>
            <c:strRef>
              <c:f>'Age LTSS Age Sex Year'!$Z$26</c:f>
              <c:strCache>
                <c:ptCount val="1"/>
                <c:pt idx="0">
                  <c:v>65-74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Year'!$Z$87:$Z$93</c:f>
              <c:numCache>
                <c:formatCode>0.0</c:formatCode>
                <c:ptCount val="7"/>
                <c:pt idx="0">
                  <c:v>17.643202508576557</c:v>
                </c:pt>
                <c:pt idx="1">
                  <c:v>17.794365535209142</c:v>
                </c:pt>
                <c:pt idx="2">
                  <c:v>17.520277758706932</c:v>
                </c:pt>
                <c:pt idx="3">
                  <c:v>17.364517564589494</c:v>
                </c:pt>
                <c:pt idx="4">
                  <c:v>16.722365232052265</c:v>
                </c:pt>
                <c:pt idx="5">
                  <c:v>16.234222450438196</c:v>
                </c:pt>
                <c:pt idx="6">
                  <c:v>16.158439153754507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94-420B-8122-54A7C1AD598A}"/>
            </c:ext>
          </c:extLst>
        </c:ser>
        <c:ser>
          <c:idx val="1"/>
          <c:order val="1"/>
          <c:tx>
            <c:strRef>
              <c:f>'Age LTSS Age Sex Year'!$AA$26</c:f>
              <c:strCache>
                <c:ptCount val="1"/>
                <c:pt idx="0">
                  <c:v>75-84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Year'!$AA$87:$AA$93</c:f>
              <c:numCache>
                <c:formatCode>0.0</c:formatCode>
                <c:ptCount val="7"/>
                <c:pt idx="0">
                  <c:v>32.201606052617265</c:v>
                </c:pt>
                <c:pt idx="1">
                  <c:v>32.296403963416701</c:v>
                </c:pt>
                <c:pt idx="2">
                  <c:v>31.48153912196539</c:v>
                </c:pt>
                <c:pt idx="3">
                  <c:v>31.115531176458088</c:v>
                </c:pt>
                <c:pt idx="4">
                  <c:v>31.990015840859325</c:v>
                </c:pt>
                <c:pt idx="5">
                  <c:v>31.485478576054668</c:v>
                </c:pt>
                <c:pt idx="6">
                  <c:v>30.168112647947446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94-420B-8122-54A7C1AD598A}"/>
            </c:ext>
          </c:extLst>
        </c:ser>
        <c:ser>
          <c:idx val="2"/>
          <c:order val="2"/>
          <c:tx>
            <c:strRef>
              <c:f>'Age LTSS Age Sex Year'!$AB$26</c:f>
              <c:strCache>
                <c:ptCount val="1"/>
                <c:pt idx="0">
                  <c:v>85+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'Age LTSS Age Sex Year'!$Y$7:$Y$14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'Age LTSS Age Sex Year'!$AB$87:$AB$93</c:f>
              <c:numCache>
                <c:formatCode>0.0</c:formatCode>
                <c:ptCount val="7"/>
                <c:pt idx="0">
                  <c:v>34.933738774963139</c:v>
                </c:pt>
                <c:pt idx="1">
                  <c:v>35.018874185921106</c:v>
                </c:pt>
                <c:pt idx="2">
                  <c:v>33.879720793131604</c:v>
                </c:pt>
                <c:pt idx="3">
                  <c:v>33.386346953755805</c:v>
                </c:pt>
                <c:pt idx="4">
                  <c:v>36.465572347625162</c:v>
                </c:pt>
                <c:pt idx="5">
                  <c:v>36.192072644509388</c:v>
                </c:pt>
                <c:pt idx="6">
                  <c:v>36.195735569111022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94-420B-8122-54A7C1AD598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82729375"/>
        <c:axId val="783022911"/>
      </c:lineChart>
      <c:catAx>
        <c:axId val="78272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83022911"/>
        <c:crosses val="autoZero"/>
        <c:auto val="1"/>
        <c:lblAlgn val="ctr"/>
        <c:lblOffset val="100"/>
        <c:noMultiLvlLbl val="0"/>
      </c:catAx>
      <c:valAx>
        <c:axId val="78302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82729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098917608436611"/>
          <c:y val="0.90445201359588645"/>
          <c:w val="0.46166708732963152"/>
          <c:h val="9.0505708692132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000" dirty="0">
                <a:solidFill>
                  <a:srgbClr val="003865"/>
                </a:solidFill>
              </a:rPr>
              <a:t>2018-2019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8.31312690740997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F2-4439-AA85-2EA4646B5193}"/>
                </c:ext>
              </c:extLst>
            </c:dLbl>
            <c:dLbl>
              <c:idx val="3"/>
              <c:layout>
                <c:manualLayout>
                  <c:x val="0"/>
                  <c:y val="-2.21683384197596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F2-4439-AA85-2EA4646B519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386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'Person Pay &amp; Use (3)'!$AM$127:$AM$133</c:f>
              <c:strCache>
                <c:ptCount val="7"/>
                <c:pt idx="0">
                  <c:v>Age 65-74</c:v>
                </c:pt>
                <c:pt idx="1">
                  <c:v>Age 75-84</c:v>
                </c:pt>
                <c:pt idx="2">
                  <c:v>Age 85+</c:v>
                </c:pt>
                <c:pt idx="3">
                  <c:v>Nursing Faciltiy</c:v>
                </c:pt>
                <c:pt idx="4">
                  <c:v>Assisted Living </c:v>
                </c:pt>
                <c:pt idx="5">
                  <c:v>In-Home and PCA</c:v>
                </c:pt>
                <c:pt idx="6">
                  <c:v>All LTSS</c:v>
                </c:pt>
              </c:strCache>
            </c:strRef>
          </c:cat>
          <c:val>
            <c:numRef>
              <c:f>'Person Pay &amp; Use (3)'!$AP$127:$AP$133</c:f>
              <c:numCache>
                <c:formatCode>0</c:formatCode>
                <c:ptCount val="7"/>
                <c:pt idx="0">
                  <c:v>15936.5</c:v>
                </c:pt>
                <c:pt idx="1">
                  <c:v>18115.5</c:v>
                </c:pt>
                <c:pt idx="2">
                  <c:v>18273</c:v>
                </c:pt>
                <c:pt idx="3">
                  <c:v>19702.5</c:v>
                </c:pt>
                <c:pt idx="4">
                  <c:v>12892</c:v>
                </c:pt>
                <c:pt idx="5">
                  <c:v>30436</c:v>
                </c:pt>
                <c:pt idx="6">
                  <c:v>52325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F2-4439-AA85-2EA4646B51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90735791"/>
        <c:axId val="992777743"/>
      </c:barChart>
      <c:catAx>
        <c:axId val="99073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92777743"/>
        <c:crosses val="autoZero"/>
        <c:auto val="1"/>
        <c:lblAlgn val="ctr"/>
        <c:lblOffset val="100"/>
        <c:noMultiLvlLbl val="0"/>
      </c:catAx>
      <c:valAx>
        <c:axId val="992777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90735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000" dirty="0">
                <a:solidFill>
                  <a:srgbClr val="003865"/>
                </a:solidFill>
              </a:rPr>
              <a:t>2022</a:t>
            </a:r>
            <a:endParaRPr lang="en-US" dirty="0">
              <a:solidFill>
                <a:srgbClr val="003865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1.10841692098798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77-47D0-8A13-A25A9C8CA867}"/>
                </c:ext>
              </c:extLst>
            </c:dLbl>
            <c:dLbl>
              <c:idx val="3"/>
              <c:layout>
                <c:manualLayout>
                  <c:x val="7.3529411764705881E-3"/>
                  <c:y val="-1.10841692098799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77-47D0-8A13-A25A9C8CA86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386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'Person Pay &amp; Use (3)'!$AM$118:$AM$124</c:f>
              <c:strCache>
                <c:ptCount val="7"/>
                <c:pt idx="0">
                  <c:v>Age 65-74</c:v>
                </c:pt>
                <c:pt idx="1">
                  <c:v>Age 75-84</c:v>
                </c:pt>
                <c:pt idx="2">
                  <c:v>Age 85+</c:v>
                </c:pt>
                <c:pt idx="3">
                  <c:v>Nursing Faciltiy</c:v>
                </c:pt>
                <c:pt idx="4">
                  <c:v>Assisted Living </c:v>
                </c:pt>
                <c:pt idx="5">
                  <c:v>In-Home and PCA</c:v>
                </c:pt>
                <c:pt idx="6">
                  <c:v>All LTSS</c:v>
                </c:pt>
              </c:strCache>
            </c:strRef>
          </c:cat>
          <c:val>
            <c:numRef>
              <c:f>'Person Pay &amp; Use (3)'!$AP$118:$AP$124</c:f>
              <c:numCache>
                <c:formatCode>0</c:formatCode>
                <c:ptCount val="7"/>
                <c:pt idx="0">
                  <c:v>16271</c:v>
                </c:pt>
                <c:pt idx="1">
                  <c:v>17753</c:v>
                </c:pt>
                <c:pt idx="2">
                  <c:v>15227</c:v>
                </c:pt>
                <c:pt idx="3">
                  <c:v>15284</c:v>
                </c:pt>
                <c:pt idx="4">
                  <c:v>12998</c:v>
                </c:pt>
                <c:pt idx="5">
                  <c:v>29323</c:v>
                </c:pt>
                <c:pt idx="6">
                  <c:v>49251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77-47D0-8A13-A25A9C8CA8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90735791"/>
        <c:axId val="992777743"/>
      </c:barChart>
      <c:catAx>
        <c:axId val="99073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92777743"/>
        <c:crosses val="autoZero"/>
        <c:auto val="1"/>
        <c:lblAlgn val="ctr"/>
        <c:lblOffset val="100"/>
        <c:noMultiLvlLbl val="0"/>
      </c:catAx>
      <c:valAx>
        <c:axId val="992777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90735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000" dirty="0">
                <a:solidFill>
                  <a:srgbClr val="003865"/>
                </a:solidFill>
              </a:rPr>
              <a:t>2018-2019</a:t>
            </a:r>
          </a:p>
          <a:p>
            <a:pPr>
              <a:defRPr>
                <a:solidFill>
                  <a:srgbClr val="003865"/>
                </a:solidFill>
              </a:defRPr>
            </a:pPr>
            <a:r>
              <a:rPr lang="en-US" sz="2000" dirty="0">
                <a:solidFill>
                  <a:srgbClr val="003865"/>
                </a:solidFill>
              </a:rPr>
              <a:t>(monthly)</a:t>
            </a:r>
            <a:endParaRPr lang="en-US" dirty="0">
              <a:solidFill>
                <a:srgbClr val="003865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1.10841692098798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AF-440B-908C-ED06CBBD4489}"/>
                </c:ext>
              </c:extLst>
            </c:dLbl>
            <c:dLbl>
              <c:idx val="5"/>
              <c:layout>
                <c:manualLayout>
                  <c:x val="-8.9868242880141127E-17"/>
                  <c:y val="-2.77104230246995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AF-440B-908C-ED06CBBD4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386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'Person Pay &amp; Use (3)'!$AM$118:$AM$124</c:f>
              <c:strCache>
                <c:ptCount val="7"/>
                <c:pt idx="0">
                  <c:v>Age 65-74</c:v>
                </c:pt>
                <c:pt idx="1">
                  <c:v>Age 75-84</c:v>
                </c:pt>
                <c:pt idx="2">
                  <c:v>Age 85+</c:v>
                </c:pt>
                <c:pt idx="3">
                  <c:v>Nursing Faciltiy</c:v>
                </c:pt>
                <c:pt idx="4">
                  <c:v>Assisted Living </c:v>
                </c:pt>
                <c:pt idx="5">
                  <c:v>In-Home and PCA</c:v>
                </c:pt>
                <c:pt idx="6">
                  <c:v>All LTSS</c:v>
                </c:pt>
              </c:strCache>
            </c:strRef>
          </c:cat>
          <c:val>
            <c:numRef>
              <c:f>'Person Pay &amp; Use (3)'!$AR$127:$AR$133</c:f>
              <c:numCache>
                <c:formatCode>"$"#,##0</c:formatCode>
                <c:ptCount val="7"/>
                <c:pt idx="0">
                  <c:v>1583.4720405823837</c:v>
                </c:pt>
                <c:pt idx="1">
                  <c:v>1878.9190055081463</c:v>
                </c:pt>
                <c:pt idx="2">
                  <c:v>2708.7768388791146</c:v>
                </c:pt>
                <c:pt idx="3">
                  <c:v>6565.6422556917914</c:v>
                </c:pt>
                <c:pt idx="4">
                  <c:v>2503.391965851255</c:v>
                </c:pt>
                <c:pt idx="5">
                  <c:v>2921.1311572544973</c:v>
                </c:pt>
                <c:pt idx="6">
                  <c:v>2048.2284094854544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F-440B-908C-ED06CBBD44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3932400"/>
        <c:axId val="543934112"/>
      </c:barChart>
      <c:catAx>
        <c:axId val="54393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43934112"/>
        <c:crosses val="autoZero"/>
        <c:auto val="1"/>
        <c:lblAlgn val="ctr"/>
        <c:lblOffset val="100"/>
        <c:noMultiLvlLbl val="0"/>
      </c:catAx>
      <c:valAx>
        <c:axId val="543934112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43932400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000" dirty="0">
                <a:solidFill>
                  <a:srgbClr val="003865"/>
                </a:solidFill>
              </a:rPr>
              <a:t>2022</a:t>
            </a:r>
          </a:p>
          <a:p>
            <a:pPr>
              <a:defRPr>
                <a:solidFill>
                  <a:srgbClr val="003865"/>
                </a:solidFill>
              </a:defRPr>
            </a:pPr>
            <a:r>
              <a:rPr lang="en-US" sz="2000" dirty="0">
                <a:solidFill>
                  <a:srgbClr val="003865"/>
                </a:solidFill>
              </a:rPr>
              <a:t>(monthly)</a:t>
            </a:r>
            <a:endParaRPr lang="en-US" dirty="0">
              <a:solidFill>
                <a:srgbClr val="003865"/>
              </a:solidFill>
            </a:endParaRPr>
          </a:p>
        </c:rich>
      </c:tx>
      <c:layout>
        <c:manualLayout>
          <c:xMode val="edge"/>
          <c:yMode val="edge"/>
          <c:x val="0.417058823529411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38364803914077"/>
          <c:y val="0.16698096651324162"/>
          <c:w val="0.80406295390260685"/>
          <c:h val="0.552371772653221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803921568627450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F7-46B8-B8F3-873545C17DA8}"/>
                </c:ext>
              </c:extLst>
            </c:dLbl>
            <c:dLbl>
              <c:idx val="1"/>
              <c:layout>
                <c:manualLayout>
                  <c:x val="-4.4934121440070564E-17"/>
                  <c:y val="-1.93972961172897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F7-46B8-B8F3-873545C17DA8}"/>
                </c:ext>
              </c:extLst>
            </c:dLbl>
            <c:dLbl>
              <c:idx val="2"/>
              <c:layout>
                <c:manualLayout>
                  <c:x val="4.4934121440070564E-17"/>
                  <c:y val="-1.66262538148198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F7-46B8-B8F3-873545C17D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386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'Person Pay &amp; Use (3)'!$AM$118:$AM$124</c:f>
              <c:strCache>
                <c:ptCount val="7"/>
                <c:pt idx="0">
                  <c:v>Age 65-74</c:v>
                </c:pt>
                <c:pt idx="1">
                  <c:v>Age 75-84</c:v>
                </c:pt>
                <c:pt idx="2">
                  <c:v>Age 85+</c:v>
                </c:pt>
                <c:pt idx="3">
                  <c:v>Nursing Faciltiy</c:v>
                </c:pt>
                <c:pt idx="4">
                  <c:v>Assisted Living </c:v>
                </c:pt>
                <c:pt idx="5">
                  <c:v>In-Home and PCA</c:v>
                </c:pt>
                <c:pt idx="6">
                  <c:v>All LTSS</c:v>
                </c:pt>
              </c:strCache>
            </c:strRef>
          </c:cat>
          <c:val>
            <c:numRef>
              <c:f>'Person Pay &amp; Use (3)'!$AR$118:$AR$124</c:f>
              <c:numCache>
                <c:formatCode>"$"#,##0</c:formatCode>
                <c:ptCount val="7"/>
                <c:pt idx="0">
                  <c:v>2140.3172756045224</c:v>
                </c:pt>
                <c:pt idx="1">
                  <c:v>2425.6474299558658</c:v>
                </c:pt>
                <c:pt idx="2">
                  <c:v>3402.0656024229465</c:v>
                </c:pt>
                <c:pt idx="3">
                  <c:v>8729.9620228297917</c:v>
                </c:pt>
                <c:pt idx="4">
                  <c:v>3231.7124657666427</c:v>
                </c:pt>
                <c:pt idx="5">
                  <c:v>3667.5174843354007</c:v>
                </c:pt>
                <c:pt idx="6">
                  <c:v>2617.5032525928482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F7-46B8-B8F3-873545C17D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3932400"/>
        <c:axId val="543934112"/>
      </c:barChart>
      <c:catAx>
        <c:axId val="54393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43934112"/>
        <c:crosses val="autoZero"/>
        <c:auto val="1"/>
        <c:lblAlgn val="ctr"/>
        <c:lblOffset val="100"/>
        <c:noMultiLvlLbl val="0"/>
      </c:catAx>
      <c:valAx>
        <c:axId val="54393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43932400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000" dirty="0">
                <a:solidFill>
                  <a:srgbClr val="003865"/>
                </a:solidFill>
              </a:rPr>
              <a:t>2018-2019</a:t>
            </a:r>
          </a:p>
          <a:p>
            <a:pPr>
              <a:defRPr sz="2000">
                <a:solidFill>
                  <a:srgbClr val="003865"/>
                </a:solidFill>
              </a:defRPr>
            </a:pPr>
            <a:r>
              <a:rPr lang="en-US" sz="2000" dirty="0">
                <a:solidFill>
                  <a:srgbClr val="003865"/>
                </a:solidFill>
              </a:rPr>
              <a:t>(annual)</a:t>
            </a:r>
          </a:p>
        </c:rich>
      </c:tx>
      <c:layout>
        <c:manualLayout>
          <c:xMode val="edge"/>
          <c:yMode val="edge"/>
          <c:x val="0.39281245175235452"/>
          <c:y val="2.2168338419759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4934121440070564E-17"/>
                  <c:y val="-1.10841692098798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D4-40FA-AD90-D43515AA3633}"/>
                </c:ext>
              </c:extLst>
            </c:dLbl>
            <c:dLbl>
              <c:idx val="3"/>
              <c:layout>
                <c:manualLayout>
                  <c:x val="0"/>
                  <c:y val="-2.21683384197596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D4-40FA-AD90-D43515AA3633}"/>
                </c:ext>
              </c:extLst>
            </c:dLbl>
            <c:dLbl>
              <c:idx val="6"/>
              <c:layout>
                <c:manualLayout>
                  <c:x val="-4.9019607843137254E-3"/>
                  <c:y val="-3.04814653271695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D4-40FA-AD90-D43515AA36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386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'Person Pay &amp; Use (3)'!$AM$118:$AM$124</c:f>
              <c:strCache>
                <c:ptCount val="7"/>
                <c:pt idx="0">
                  <c:v>Age 65-74</c:v>
                </c:pt>
                <c:pt idx="1">
                  <c:v>Age 75-84</c:v>
                </c:pt>
                <c:pt idx="2">
                  <c:v>Age 85+</c:v>
                </c:pt>
                <c:pt idx="3">
                  <c:v>Nursing Faciltiy</c:v>
                </c:pt>
                <c:pt idx="4">
                  <c:v>Assisted Living </c:v>
                </c:pt>
                <c:pt idx="5">
                  <c:v>In-Home and PCA</c:v>
                </c:pt>
                <c:pt idx="6">
                  <c:v>All LTSS</c:v>
                </c:pt>
              </c:strCache>
            </c:strRef>
          </c:cat>
          <c:val>
            <c:numRef>
              <c:f>'Person Pay &amp; Use (3)'!$AS$127:$AS$133</c:f>
              <c:numCache>
                <c:formatCode>"$"#,##0</c:formatCode>
                <c:ptCount val="7"/>
                <c:pt idx="0">
                  <c:v>27629.295668089519</c:v>
                </c:pt>
                <c:pt idx="1">
                  <c:v>34551.834750171205</c:v>
                </c:pt>
                <c:pt idx="2">
                  <c:v>41673.362987728586</c:v>
                </c:pt>
                <c:pt idx="3">
                  <c:v>48798.739765943908</c:v>
                </c:pt>
                <c:pt idx="4">
                  <c:v>21589.191352912094</c:v>
                </c:pt>
                <c:pt idx="5">
                  <c:v>30504.260267679332</c:v>
                </c:pt>
                <c:pt idx="6">
                  <c:v>34926.260752921102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4-40FA-AD90-D43515AA36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97901808"/>
        <c:axId val="1797903520"/>
      </c:barChart>
      <c:catAx>
        <c:axId val="179790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97903520"/>
        <c:crosses val="autoZero"/>
        <c:auto val="1"/>
        <c:lblAlgn val="ctr"/>
        <c:lblOffset val="100"/>
        <c:noMultiLvlLbl val="0"/>
      </c:catAx>
      <c:valAx>
        <c:axId val="1797903520"/>
        <c:scaling>
          <c:orientation val="minMax"/>
          <c:max val="7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9790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000" dirty="0">
                <a:solidFill>
                  <a:schemeClr val="tx1"/>
                </a:solidFill>
              </a:rPr>
              <a:t>Monthly Deaths/1000 for LTSS Users by Age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(All-Cause Mortality Averaged Across Calendar Quarters)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Age 65-74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'Mortality Q LTSS &amp; Age  (2)'!$O$7:$O$36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'Mortality Q LTSS &amp; Age  (2)'!$AD$7:$AD$36</c:f>
              <c:numCache>
                <c:formatCode>0</c:formatCode>
                <c:ptCount val="30"/>
                <c:pt idx="0">
                  <c:v>10.874349480879269</c:v>
                </c:pt>
                <c:pt idx="1">
                  <c:v>9.926131117266852</c:v>
                </c:pt>
                <c:pt idx="2">
                  <c:v>9.2304579824494848</c:v>
                </c:pt>
                <c:pt idx="3">
                  <c:v>10.342323391681065</c:v>
                </c:pt>
                <c:pt idx="4">
                  <c:v>10.51952562893862</c:v>
                </c:pt>
                <c:pt idx="5">
                  <c:v>9.5710218906449409</c:v>
                </c:pt>
                <c:pt idx="6">
                  <c:v>9.3337232538870207</c:v>
                </c:pt>
                <c:pt idx="7">
                  <c:v>9.8673100120627257</c:v>
                </c:pt>
                <c:pt idx="8">
                  <c:v>10.826556620949145</c:v>
                </c:pt>
                <c:pt idx="9">
                  <c:v>8.741721854304636</c:v>
                </c:pt>
                <c:pt idx="10">
                  <c:v>9.6738068574423988</c:v>
                </c:pt>
                <c:pt idx="11">
                  <c:v>9.460737937559129</c:v>
                </c:pt>
                <c:pt idx="12">
                  <c:v>9.5581988105352593</c:v>
                </c:pt>
                <c:pt idx="13">
                  <c:v>9.7288973916289478</c:v>
                </c:pt>
                <c:pt idx="14">
                  <c:v>9.164569819247907</c:v>
                </c:pt>
                <c:pt idx="15">
                  <c:v>10.318927927310915</c:v>
                </c:pt>
                <c:pt idx="16">
                  <c:v>10.9741568914956</c:v>
                </c:pt>
                <c:pt idx="17">
                  <c:v>12.233558237807298</c:v>
                </c:pt>
                <c:pt idx="18">
                  <c:v>9.0924119689204836</c:v>
                </c:pt>
                <c:pt idx="19">
                  <c:v>12.463637868646973</c:v>
                </c:pt>
                <c:pt idx="20">
                  <c:v>8.9260346623733309</c:v>
                </c:pt>
                <c:pt idx="21">
                  <c:v>8.3944222186249799</c:v>
                </c:pt>
                <c:pt idx="22">
                  <c:v>8.989580259244967</c:v>
                </c:pt>
                <c:pt idx="23">
                  <c:v>11.551570327332616</c:v>
                </c:pt>
                <c:pt idx="24">
                  <c:v>10.91556624499896</c:v>
                </c:pt>
                <c:pt idx="25">
                  <c:v>8.8517956499747097</c:v>
                </c:pt>
                <c:pt idx="26">
                  <c:v>9.1137863021152157</c:v>
                </c:pt>
                <c:pt idx="27">
                  <c:v>10.772357723577237</c:v>
                </c:pt>
                <c:pt idx="28">
                  <c:v>10.042391131865889</c:v>
                </c:pt>
                <c:pt idx="29">
                  <c:v>8.4851762955951457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C3-449E-9FDB-17F238C035C3}"/>
            </c:ext>
          </c:extLst>
        </c:ser>
        <c:ser>
          <c:idx val="1"/>
          <c:order val="1"/>
          <c:tx>
            <c:v>Age75-84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'Mortality Q LTSS &amp; Age  (2)'!$O$7:$O$36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'Mortality Q LTSS &amp; Age  (2)'!$AD$41:$AD$70</c:f>
              <c:numCache>
                <c:formatCode>0</c:formatCode>
                <c:ptCount val="30"/>
                <c:pt idx="0">
                  <c:v>17.273894550999117</c:v>
                </c:pt>
                <c:pt idx="1">
                  <c:v>15.984436734120859</c:v>
                </c:pt>
                <c:pt idx="2">
                  <c:v>16.342861692809937</c:v>
                </c:pt>
                <c:pt idx="3">
                  <c:v>17.704892089177267</c:v>
                </c:pt>
                <c:pt idx="4">
                  <c:v>18.66918209330661</c:v>
                </c:pt>
                <c:pt idx="5">
                  <c:v>17.338670311432196</c:v>
                </c:pt>
                <c:pt idx="6">
                  <c:v>15.856976292265838</c:v>
                </c:pt>
                <c:pt idx="7">
                  <c:v>16.996453419639916</c:v>
                </c:pt>
                <c:pt idx="8">
                  <c:v>18.216260691529058</c:v>
                </c:pt>
                <c:pt idx="9">
                  <c:v>15.449330783938814</c:v>
                </c:pt>
                <c:pt idx="10">
                  <c:v>14.744901827003259</c:v>
                </c:pt>
                <c:pt idx="11">
                  <c:v>18.189708851444422</c:v>
                </c:pt>
                <c:pt idx="12">
                  <c:v>18.291996547971934</c:v>
                </c:pt>
                <c:pt idx="13">
                  <c:v>15.395880663149393</c:v>
                </c:pt>
                <c:pt idx="14">
                  <c:v>15.376002985631649</c:v>
                </c:pt>
                <c:pt idx="15">
                  <c:v>16.957337345145891</c:v>
                </c:pt>
                <c:pt idx="16">
                  <c:v>17.689925642975023</c:v>
                </c:pt>
                <c:pt idx="17">
                  <c:v>20.473872611223694</c:v>
                </c:pt>
                <c:pt idx="18">
                  <c:v>16.389969569739225</c:v>
                </c:pt>
                <c:pt idx="19">
                  <c:v>25.498178701521319</c:v>
                </c:pt>
                <c:pt idx="20">
                  <c:v>16.772321694719896</c:v>
                </c:pt>
                <c:pt idx="21">
                  <c:v>14.483912230640561</c:v>
                </c:pt>
                <c:pt idx="22">
                  <c:v>16.017819097423978</c:v>
                </c:pt>
                <c:pt idx="23">
                  <c:v>20.018900310505099</c:v>
                </c:pt>
                <c:pt idx="24">
                  <c:v>17.912445039189446</c:v>
                </c:pt>
                <c:pt idx="25">
                  <c:v>15.782576491368012</c:v>
                </c:pt>
                <c:pt idx="26">
                  <c:v>15.885235743658113</c:v>
                </c:pt>
                <c:pt idx="27">
                  <c:v>17.646729286101102</c:v>
                </c:pt>
                <c:pt idx="28">
                  <c:v>16.121323529411764</c:v>
                </c:pt>
                <c:pt idx="29">
                  <c:v>16.451427161306245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C3-449E-9FDB-17F238C035C3}"/>
            </c:ext>
          </c:extLst>
        </c:ser>
        <c:ser>
          <c:idx val="2"/>
          <c:order val="2"/>
          <c:tx>
            <c:v>Age 85+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'Mortality Q LTSS &amp; Age  (2)'!$O$7:$O$36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'Mortality Q LTSS &amp; Age  (2)'!$AD$75:$AD$104</c:f>
              <c:numCache>
                <c:formatCode>0</c:formatCode>
                <c:ptCount val="30"/>
                <c:pt idx="0">
                  <c:v>34.004207353449083</c:v>
                </c:pt>
                <c:pt idx="1">
                  <c:v>29.878839644427572</c:v>
                </c:pt>
                <c:pt idx="2">
                  <c:v>29.908230707051494</c:v>
                </c:pt>
                <c:pt idx="3">
                  <c:v>34.215335717123558</c:v>
                </c:pt>
                <c:pt idx="4">
                  <c:v>36.641001424661042</c:v>
                </c:pt>
                <c:pt idx="5">
                  <c:v>30.12263171554633</c:v>
                </c:pt>
                <c:pt idx="6">
                  <c:v>30.062366010524265</c:v>
                </c:pt>
                <c:pt idx="7">
                  <c:v>33.440167446119624</c:v>
                </c:pt>
                <c:pt idx="8">
                  <c:v>37.622421509851527</c:v>
                </c:pt>
                <c:pt idx="9">
                  <c:v>29.445951181712513</c:v>
                </c:pt>
                <c:pt idx="10">
                  <c:v>31.010995263836122</c:v>
                </c:pt>
                <c:pt idx="11">
                  <c:v>34.377800700069329</c:v>
                </c:pt>
                <c:pt idx="12">
                  <c:v>33.657620754394948</c:v>
                </c:pt>
                <c:pt idx="13">
                  <c:v>31.063837135012861</c:v>
                </c:pt>
                <c:pt idx="14">
                  <c:v>30.991591967201721</c:v>
                </c:pt>
                <c:pt idx="15">
                  <c:v>35.013614466243105</c:v>
                </c:pt>
                <c:pt idx="16">
                  <c:v>35.98063125154632</c:v>
                </c:pt>
                <c:pt idx="17">
                  <c:v>39.807062249726982</c:v>
                </c:pt>
                <c:pt idx="18">
                  <c:v>31.663604664242055</c:v>
                </c:pt>
                <c:pt idx="19">
                  <c:v>48.386162137103781</c:v>
                </c:pt>
                <c:pt idx="20">
                  <c:v>31.860955625861926</c:v>
                </c:pt>
                <c:pt idx="21">
                  <c:v>28.30188679245283</c:v>
                </c:pt>
                <c:pt idx="22">
                  <c:v>30.800292959084697</c:v>
                </c:pt>
                <c:pt idx="23">
                  <c:v>38.328501449565131</c:v>
                </c:pt>
                <c:pt idx="24">
                  <c:v>34.946895424836605</c:v>
                </c:pt>
                <c:pt idx="25">
                  <c:v>32.102139462788841</c:v>
                </c:pt>
                <c:pt idx="26">
                  <c:v>30.015027821778158</c:v>
                </c:pt>
                <c:pt idx="27">
                  <c:v>36.99407850558574</c:v>
                </c:pt>
                <c:pt idx="28">
                  <c:v>35.329820172650663</c:v>
                </c:pt>
                <c:pt idx="29">
                  <c:v>30.914062014540484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C3-449E-9FDB-17F238C03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404671"/>
        <c:axId val="1293133759"/>
      </c:lineChart>
      <c:catAx>
        <c:axId val="1353404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293133759"/>
        <c:crosses val="autoZero"/>
        <c:auto val="1"/>
        <c:lblAlgn val="ctr"/>
        <c:lblOffset val="100"/>
        <c:noMultiLvlLbl val="0"/>
      </c:catAx>
      <c:valAx>
        <c:axId val="129313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53404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000" dirty="0">
                <a:solidFill>
                  <a:srgbClr val="003865"/>
                </a:solidFill>
              </a:rPr>
              <a:t>2022</a:t>
            </a:r>
          </a:p>
          <a:p>
            <a:pPr>
              <a:defRPr sz="2000">
                <a:solidFill>
                  <a:srgbClr val="003865"/>
                </a:solidFill>
              </a:defRPr>
            </a:pPr>
            <a:r>
              <a:rPr lang="en-US" sz="2000" dirty="0">
                <a:solidFill>
                  <a:srgbClr val="003865"/>
                </a:solidFill>
              </a:rPr>
              <a:t>(annual)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9.8039215686272704E-3"/>
                  <c:y val="-3.32525076296395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AE-4A52-BB39-EC7CCC2E5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386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'Person Pay &amp; Use (3)'!$AM$118:$AM$124</c:f>
              <c:strCache>
                <c:ptCount val="7"/>
                <c:pt idx="0">
                  <c:v>Age 65-74</c:v>
                </c:pt>
                <c:pt idx="1">
                  <c:v>Age 75-84</c:v>
                </c:pt>
                <c:pt idx="2">
                  <c:v>Age 85+</c:v>
                </c:pt>
                <c:pt idx="3">
                  <c:v>Nursing Faciltiy</c:v>
                </c:pt>
                <c:pt idx="4">
                  <c:v>Assisted Living </c:v>
                </c:pt>
                <c:pt idx="5">
                  <c:v>In-Home and PCA</c:v>
                </c:pt>
                <c:pt idx="6">
                  <c:v>All LTSS</c:v>
                </c:pt>
              </c:strCache>
            </c:strRef>
          </c:cat>
          <c:val>
            <c:numRef>
              <c:f>'Person Pay &amp; Use (3)'!$AS$118:$AS$124</c:f>
              <c:numCache>
                <c:formatCode>"$"#,##0</c:formatCode>
                <c:ptCount val="7"/>
                <c:pt idx="0">
                  <c:v>32916.898453076028</c:v>
                </c:pt>
                <c:pt idx="1">
                  <c:v>41422.510491184592</c:v>
                </c:pt>
                <c:pt idx="2">
                  <c:v>50568.721362710974</c:v>
                </c:pt>
                <c:pt idx="3">
                  <c:v>64199.263378696676</c:v>
                </c:pt>
                <c:pt idx="4">
                  <c:v>28343.247111863362</c:v>
                </c:pt>
                <c:pt idx="5">
                  <c:v>38138.641152151773</c:v>
                </c:pt>
                <c:pt idx="6">
                  <c:v>41440.267277415689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AE-4A52-BB39-EC7CCC2E5A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97901808"/>
        <c:axId val="1797903520"/>
      </c:barChart>
      <c:catAx>
        <c:axId val="179790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97903520"/>
        <c:crosses val="autoZero"/>
        <c:auto val="1"/>
        <c:lblAlgn val="ctr"/>
        <c:lblOffset val="100"/>
        <c:noMultiLvlLbl val="0"/>
      </c:catAx>
      <c:valAx>
        <c:axId val="179790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9790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88381798076229"/>
          <c:y val="0.1583897644378352"/>
          <c:w val="0.82406761169673837"/>
          <c:h val="0.73797316434901516"/>
        </c:manualLayout>
      </c:layout>
      <c:lineChart>
        <c:grouping val="standard"/>
        <c:varyColors val="0"/>
        <c:ser>
          <c:idx val="0"/>
          <c:order val="0"/>
          <c:tx>
            <c:v>Total</c:v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3C-4153-82D3-632E0CFC8F3C}"/>
                </c:ext>
              </c:extLst>
            </c:dLbl>
            <c:dLbl>
              <c:idx val="11"/>
              <c:layout>
                <c:manualLayout>
                  <c:x val="-8.4541062801932361E-3"/>
                  <c:y val="9.7173689586095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3C-4153-82D3-632E0CFC8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386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'MN Pop Proj 10-Year age'!$J$3:$U$3</c:f>
              <c:numCache>
                <c:formatCode>General</c:formatCode>
                <c:ptCount val="12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</c:numCache>
            </c:numRef>
          </c:cat>
          <c:val>
            <c:numRef>
              <c:f>'MN Pop Proj 10-Year age'!$J$15:$U$15</c:f>
              <c:numCache>
                <c:formatCode>_(* #,##0_);_(* \(#,##0\);_(* "-"??_);_(@_)</c:formatCode>
                <c:ptCount val="12"/>
                <c:pt idx="0">
                  <c:v>1054858</c:v>
                </c:pt>
                <c:pt idx="1">
                  <c:v>1083143</c:v>
                </c:pt>
                <c:pt idx="2">
                  <c:v>1111527</c:v>
                </c:pt>
                <c:pt idx="3">
                  <c:v>1139975</c:v>
                </c:pt>
                <c:pt idx="4">
                  <c:v>1155217</c:v>
                </c:pt>
                <c:pt idx="5">
                  <c:v>1170380</c:v>
                </c:pt>
                <c:pt idx="6">
                  <c:v>1185482</c:v>
                </c:pt>
                <c:pt idx="7">
                  <c:v>1200506</c:v>
                </c:pt>
                <c:pt idx="8">
                  <c:v>1215366</c:v>
                </c:pt>
                <c:pt idx="9">
                  <c:v>1219672</c:v>
                </c:pt>
                <c:pt idx="10">
                  <c:v>1223740</c:v>
                </c:pt>
                <c:pt idx="11">
                  <c:v>1227656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3C-4153-82D3-632E0CFC8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340639"/>
        <c:axId val="299275903"/>
      </c:lineChart>
      <c:catAx>
        <c:axId val="299340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99275903"/>
        <c:crosses val="autoZero"/>
        <c:auto val="1"/>
        <c:lblAlgn val="ctr"/>
        <c:lblOffset val="100"/>
        <c:noMultiLvlLbl val="0"/>
      </c:catAx>
      <c:valAx>
        <c:axId val="299275903"/>
        <c:scaling>
          <c:orientation val="minMax"/>
          <c:min val="9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99340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Age 65-74</c:v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74-444D-BF66-3B5057E486F3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74-444D-BF66-3B5057E486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386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'MN Pop Proj 10-Year age'!$J$3:$U$3</c:f>
              <c:numCache>
                <c:formatCode>General</c:formatCode>
                <c:ptCount val="12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</c:numCache>
            </c:numRef>
          </c:cat>
          <c:val>
            <c:numRef>
              <c:f>'MN Pop Proj 10-Year age'!$J$12:$U$12</c:f>
              <c:numCache>
                <c:formatCode>_(* #,##0_);_(* \(#,##0\);_(* "-"??_);_(@_)</c:formatCode>
                <c:ptCount val="12"/>
                <c:pt idx="0">
                  <c:v>609685</c:v>
                </c:pt>
                <c:pt idx="1">
                  <c:v>622006</c:v>
                </c:pt>
                <c:pt idx="2">
                  <c:v>634356</c:v>
                </c:pt>
                <c:pt idx="3">
                  <c:v>646724</c:v>
                </c:pt>
                <c:pt idx="4">
                  <c:v>644780</c:v>
                </c:pt>
                <c:pt idx="5">
                  <c:v>642731</c:v>
                </c:pt>
                <c:pt idx="6">
                  <c:v>640585</c:v>
                </c:pt>
                <c:pt idx="7">
                  <c:v>638325</c:v>
                </c:pt>
                <c:pt idx="8">
                  <c:v>635947</c:v>
                </c:pt>
                <c:pt idx="9">
                  <c:v>625109</c:v>
                </c:pt>
                <c:pt idx="10">
                  <c:v>614075</c:v>
                </c:pt>
                <c:pt idx="11">
                  <c:v>602871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74-444D-BF66-3B5057E486F3}"/>
            </c:ext>
          </c:extLst>
        </c:ser>
        <c:ser>
          <c:idx val="1"/>
          <c:order val="1"/>
          <c:tx>
            <c:v>Age 75-84</c:v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635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74-444D-BF66-3B5057E486F3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74-444D-BF66-3B5057E486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386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'MN Pop Proj 10-Year age'!$J$3:$U$3</c:f>
              <c:numCache>
                <c:formatCode>General</c:formatCode>
                <c:ptCount val="12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</c:numCache>
            </c:numRef>
          </c:cat>
          <c:val>
            <c:numRef>
              <c:f>'MN Pop Proj 10-Year age'!$J$13:$U$13</c:f>
              <c:numCache>
                <c:formatCode>_(* #,##0_);_(* \(#,##0\);_(* "-"??_);_(@_)</c:formatCode>
                <c:ptCount val="12"/>
                <c:pt idx="0">
                  <c:v>319687</c:v>
                </c:pt>
                <c:pt idx="1">
                  <c:v>334030</c:v>
                </c:pt>
                <c:pt idx="2">
                  <c:v>348448</c:v>
                </c:pt>
                <c:pt idx="3">
                  <c:v>362904</c:v>
                </c:pt>
                <c:pt idx="4">
                  <c:v>376168</c:v>
                </c:pt>
                <c:pt idx="5">
                  <c:v>389433</c:v>
                </c:pt>
                <c:pt idx="6">
                  <c:v>402727</c:v>
                </c:pt>
                <c:pt idx="7">
                  <c:v>416007</c:v>
                </c:pt>
                <c:pt idx="8">
                  <c:v>429258</c:v>
                </c:pt>
                <c:pt idx="9">
                  <c:v>438195</c:v>
                </c:pt>
                <c:pt idx="10">
                  <c:v>447103</c:v>
                </c:pt>
                <c:pt idx="11">
                  <c:v>456016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D74-444D-BF66-3B5057E486F3}"/>
            </c:ext>
          </c:extLst>
        </c:ser>
        <c:ser>
          <c:idx val="2"/>
          <c:order val="2"/>
          <c:tx>
            <c:v>Age 85 and Older</c:v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63500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74-444D-BF66-3B5057E486F3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74-444D-BF66-3B5057E486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386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'MN Pop Proj 10-Year age'!$J$3:$U$3</c:f>
              <c:numCache>
                <c:formatCode>General</c:formatCode>
                <c:ptCount val="12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</c:numCache>
            </c:numRef>
          </c:cat>
          <c:val>
            <c:numRef>
              <c:f>'MN Pop Proj 10-Year age'!$J$14:$U$14</c:f>
              <c:numCache>
                <c:formatCode>_(* #,##0_);_(* \(#,##0\);_(* "-"??_);_(@_)</c:formatCode>
                <c:ptCount val="12"/>
                <c:pt idx="0">
                  <c:v>125486</c:v>
                </c:pt>
                <c:pt idx="1">
                  <c:v>127107</c:v>
                </c:pt>
                <c:pt idx="2">
                  <c:v>128723</c:v>
                </c:pt>
                <c:pt idx="3">
                  <c:v>130347</c:v>
                </c:pt>
                <c:pt idx="4">
                  <c:v>134269</c:v>
                </c:pt>
                <c:pt idx="5">
                  <c:v>138216</c:v>
                </c:pt>
                <c:pt idx="6">
                  <c:v>142170</c:v>
                </c:pt>
                <c:pt idx="7">
                  <c:v>146174</c:v>
                </c:pt>
                <c:pt idx="8">
                  <c:v>150161</c:v>
                </c:pt>
                <c:pt idx="9">
                  <c:v>156368</c:v>
                </c:pt>
                <c:pt idx="10">
                  <c:v>162562</c:v>
                </c:pt>
                <c:pt idx="11">
                  <c:v>168769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D74-444D-BF66-3B5057E48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340639"/>
        <c:axId val="299275903"/>
      </c:lineChart>
      <c:catAx>
        <c:axId val="299340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99275903"/>
        <c:crosses val="autoZero"/>
        <c:auto val="1"/>
        <c:lblAlgn val="ctr"/>
        <c:lblOffset val="100"/>
        <c:noMultiLvlLbl val="0"/>
      </c:catAx>
      <c:valAx>
        <c:axId val="299275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99340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Blended Scenario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25-492A-AF73-F66BA9896F59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25-492A-AF73-F66BA9896F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Blend'!$H$117:$R$117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Blend'!$H$114:$R$114</c:f>
              <c:numCache>
                <c:formatCode>0</c:formatCode>
                <c:ptCount val="11"/>
                <c:pt idx="0">
                  <c:v>55472.104863854089</c:v>
                </c:pt>
                <c:pt idx="1">
                  <c:v>57515.377798627625</c:v>
                </c:pt>
                <c:pt idx="2">
                  <c:v>59594.571455408121</c:v>
                </c:pt>
                <c:pt idx="3">
                  <c:v>61521.885323841387</c:v>
                </c:pt>
                <c:pt idx="4">
                  <c:v>63477.157587338341</c:v>
                </c:pt>
                <c:pt idx="5">
                  <c:v>65463.20416322675</c:v>
                </c:pt>
                <c:pt idx="6">
                  <c:v>67476.134733944651</c:v>
                </c:pt>
                <c:pt idx="7">
                  <c:v>69510.81125794664</c:v>
                </c:pt>
                <c:pt idx="8">
                  <c:v>71342.828411307011</c:v>
                </c:pt>
                <c:pt idx="9">
                  <c:v>73187.806855540271</c:v>
                </c:pt>
                <c:pt idx="10">
                  <c:v>75054.240629553198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25-492A-AF73-F66BA9896F59}"/>
            </c:ext>
          </c:extLst>
        </c:ser>
        <c:ser>
          <c:idx val="1"/>
          <c:order val="1"/>
          <c:tx>
            <c:v>Post-COVID Scenrio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25-492A-AF73-F66BA9896F59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25-492A-AF73-F66BA9896F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Blend'!$H$117:$R$117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Blend'!$H$225:$R$225</c:f>
              <c:numCache>
                <c:formatCode>0</c:formatCode>
                <c:ptCount val="11"/>
                <c:pt idx="0">
                  <c:v>54896.568454270513</c:v>
                </c:pt>
                <c:pt idx="1">
                  <c:v>56333.855460722756</c:v>
                </c:pt>
                <c:pt idx="2">
                  <c:v>57776.416275305884</c:v>
                </c:pt>
                <c:pt idx="3">
                  <c:v>59041.952731825775</c:v>
                </c:pt>
                <c:pt idx="4">
                  <c:v>60307.553633510601</c:v>
                </c:pt>
                <c:pt idx="5">
                  <c:v>61575.785583741461</c:v>
                </c:pt>
                <c:pt idx="6">
                  <c:v>62843.082007066645</c:v>
                </c:pt>
                <c:pt idx="7">
                  <c:v>64104.607624683566</c:v>
                </c:pt>
                <c:pt idx="8">
                  <c:v>65153.970328818017</c:v>
                </c:pt>
                <c:pt idx="9">
                  <c:v>66193.568657942495</c:v>
                </c:pt>
                <c:pt idx="10">
                  <c:v>67231.17059964739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B25-492A-AF73-F66BA9896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7910831"/>
        <c:axId val="1638457279"/>
      </c:lineChart>
      <c:catAx>
        <c:axId val="1637910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38457279"/>
        <c:crosses val="autoZero"/>
        <c:auto val="1"/>
        <c:lblAlgn val="ctr"/>
        <c:lblOffset val="100"/>
        <c:noMultiLvlLbl val="0"/>
      </c:catAx>
      <c:valAx>
        <c:axId val="1638457279"/>
        <c:scaling>
          <c:orientation val="minMax"/>
          <c:min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37910831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2700000"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'Pre Post Compare with Blend'!$E$229</c:f>
              <c:strCache>
                <c:ptCount val="1"/>
                <c:pt idx="0">
                  <c:v>Blended Scenario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2A-4CE5-A5E3-E984E3431580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2A-4CE5-A5E3-E984E343158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Blend'!$H$117:$R$117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Blend'!$H$111:$R$111</c:f>
              <c:numCache>
                <c:formatCode>0</c:formatCode>
                <c:ptCount val="11"/>
                <c:pt idx="0">
                  <c:v>17399.158838763764</c:v>
                </c:pt>
                <c:pt idx="1">
                  <c:v>17912.682050361269</c:v>
                </c:pt>
                <c:pt idx="2">
                  <c:v>18433.262117029615</c:v>
                </c:pt>
                <c:pt idx="3">
                  <c:v>18548.675800149467</c:v>
                </c:pt>
                <c:pt idx="4">
                  <c:v>18660.011029363479</c:v>
                </c:pt>
                <c:pt idx="5">
                  <c:v>18767.418729724919</c:v>
                </c:pt>
                <c:pt idx="6">
                  <c:v>18870.319248003267</c:v>
                </c:pt>
                <c:pt idx="7">
                  <c:v>18968.502668900586</c:v>
                </c:pt>
                <c:pt idx="8">
                  <c:v>18810.846850898357</c:v>
                </c:pt>
                <c:pt idx="9">
                  <c:v>18641.498396665324</c:v>
                </c:pt>
                <c:pt idx="10">
                  <c:v>18461.097697659807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2A-4CE5-A5E3-E984E3431580}"/>
            </c:ext>
          </c:extLst>
        </c:ser>
        <c:ser>
          <c:idx val="3"/>
          <c:order val="1"/>
          <c:tx>
            <c:v>Post-COVID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2A-4CE5-A5E3-E984E3431580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2A-4CE5-A5E3-E984E343158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Blend'!$H$117:$R$117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Blend'!$H$222:$R$222</c:f>
              <c:numCache>
                <c:formatCode>0</c:formatCode>
                <c:ptCount val="11"/>
                <c:pt idx="0">
                  <c:v>17234.36981321</c:v>
                </c:pt>
                <c:pt idx="1">
                  <c:v>17576.560189497599</c:v>
                </c:pt>
                <c:pt idx="2">
                  <c:v>17919.249304795168</c:v>
                </c:pt>
                <c:pt idx="3">
                  <c:v>17865.385491717996</c:v>
                </c:pt>
                <c:pt idx="4">
                  <c:v>17808.612367749309</c:v>
                </c:pt>
                <c:pt idx="5">
                  <c:v>17749.151594671319</c:v>
                </c:pt>
                <c:pt idx="6">
                  <c:v>17686.532141196825</c:v>
                </c:pt>
                <c:pt idx="7">
                  <c:v>17620.643176434729</c:v>
                </c:pt>
                <c:pt idx="8">
                  <c:v>17320.346876984931</c:v>
                </c:pt>
                <c:pt idx="9">
                  <c:v>17014.619863870976</c:v>
                </c:pt>
                <c:pt idx="10">
                  <c:v>16704.182537885044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C2A-4CE5-A5E3-E984E3431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1015727"/>
        <c:axId val="649847743"/>
      </c:lineChart>
      <c:catAx>
        <c:axId val="66101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49847743"/>
        <c:crosses val="autoZero"/>
        <c:auto val="1"/>
        <c:lblAlgn val="ctr"/>
        <c:lblOffset val="100"/>
        <c:noMultiLvlLbl val="0"/>
      </c:catAx>
      <c:valAx>
        <c:axId val="649847743"/>
        <c:scaling>
          <c:orientation val="minMax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61015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'Pre Post Compare with Blend'!$E$229</c:f>
              <c:strCache>
                <c:ptCount val="1"/>
                <c:pt idx="0">
                  <c:v>Blended Scenario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C7-4B41-B8F4-5DB3416675F0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C7-4B41-B8F4-5DB3416675F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Blend'!$H$117:$R$117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Blend'!$H$112:$R$112</c:f>
              <c:numCache>
                <c:formatCode>0</c:formatCode>
                <c:ptCount val="11"/>
                <c:pt idx="0">
                  <c:v>20779.283899245471</c:v>
                </c:pt>
                <c:pt idx="1">
                  <c:v>21919.079028037748</c:v>
                </c:pt>
                <c:pt idx="2">
                  <c:v>23081.390903042509</c:v>
                </c:pt>
                <c:pt idx="3">
                  <c:v>24187.211265866321</c:v>
                </c:pt>
                <c:pt idx="4">
                  <c:v>25311.587727423987</c:v>
                </c:pt>
                <c:pt idx="5">
                  <c:v>26456.361784018467</c:v>
                </c:pt>
                <c:pt idx="6">
                  <c:v>27618.739304639988</c:v>
                </c:pt>
                <c:pt idx="7">
                  <c:v>28797.684706706874</c:v>
                </c:pt>
                <c:pt idx="8">
                  <c:v>29702.6822004514</c:v>
                </c:pt>
                <c:pt idx="9">
                  <c:v>30618.152649438984</c:v>
                </c:pt>
                <c:pt idx="10">
                  <c:v>31546.387471502709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C7-4B41-B8F4-5DB3416675F0}"/>
            </c:ext>
          </c:extLst>
        </c:ser>
        <c:ser>
          <c:idx val="4"/>
          <c:order val="1"/>
          <c:tx>
            <c:v>Post-COVID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C7-4B41-B8F4-5DB3416675F0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C7-4B41-B8F4-5DB3416675F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Blend'!$H$117:$R$117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Blend'!$H$223:$R$223</c:f>
              <c:numCache>
                <c:formatCode>0</c:formatCode>
                <c:ptCount val="11"/>
                <c:pt idx="0">
                  <c:v>20546.451305540926</c:v>
                </c:pt>
                <c:pt idx="1">
                  <c:v>21433.313967347618</c:v>
                </c:pt>
                <c:pt idx="2">
                  <c:v>22322.514039415695</c:v>
                </c:pt>
                <c:pt idx="3">
                  <c:v>23138.393242231894</c:v>
                </c:pt>
                <c:pt idx="4">
                  <c:v>23954.333955844446</c:v>
                </c:pt>
                <c:pt idx="5">
                  <c:v>24772.058482551212</c:v>
                </c:pt>
                <c:pt idx="6">
                  <c:v>25588.921858109046</c:v>
                </c:pt>
                <c:pt idx="7">
                  <c:v>26404.001420572666</c:v>
                </c:pt>
                <c:pt idx="8">
                  <c:v>26953.723407572692</c:v>
                </c:pt>
                <c:pt idx="9">
                  <c:v>27501.661581478504</c:v>
                </c:pt>
                <c:pt idx="10">
                  <c:v>28049.907309366077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0C7-4B41-B8F4-5DB341667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1015727"/>
        <c:axId val="649847743"/>
      </c:lineChart>
      <c:catAx>
        <c:axId val="66101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49847743"/>
        <c:crosses val="autoZero"/>
        <c:auto val="1"/>
        <c:lblAlgn val="ctr"/>
        <c:lblOffset val="100"/>
        <c:noMultiLvlLbl val="0"/>
      </c:catAx>
      <c:valAx>
        <c:axId val="649847743"/>
        <c:scaling>
          <c:orientation val="minMax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61015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'Pre Post Compare with Blend'!$E$229</c:f>
              <c:strCache>
                <c:ptCount val="1"/>
                <c:pt idx="0">
                  <c:v>Blended Scenario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10-4B22-AA67-ADDF18A16A86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10-4B22-AA67-ADDF18A16A8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Blend'!$H$117:$R$117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Blend'!$H$113:$R$113</c:f>
              <c:numCache>
                <c:formatCode>0</c:formatCode>
                <c:ptCount val="11"/>
                <c:pt idx="0">
                  <c:v>17127.431006793402</c:v>
                </c:pt>
                <c:pt idx="1">
                  <c:v>17536.388819001411</c:v>
                </c:pt>
                <c:pt idx="2">
                  <c:v>17951.249187510308</c:v>
                </c:pt>
                <c:pt idx="3">
                  <c:v>18690.82566876051</c:v>
                </c:pt>
                <c:pt idx="4">
                  <c:v>19445.57085146222</c:v>
                </c:pt>
                <c:pt idx="5">
                  <c:v>20213.03698824895</c:v>
                </c:pt>
                <c:pt idx="6">
                  <c:v>20999.432674777505</c:v>
                </c:pt>
                <c:pt idx="7">
                  <c:v>21795.255944284814</c:v>
                </c:pt>
                <c:pt idx="8">
                  <c:v>22928.445290672506</c:v>
                </c:pt>
                <c:pt idx="9">
                  <c:v>24078.148844960335</c:v>
                </c:pt>
                <c:pt idx="10">
                  <c:v>25248.198331477601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10-4B22-AA67-ADDF18A16A86}"/>
            </c:ext>
          </c:extLst>
        </c:ser>
        <c:ser>
          <c:idx val="5"/>
          <c:order val="1"/>
          <c:tx>
            <c:v>Post-COVID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10-4B22-AA67-ADDF18A16A86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10-4B22-AA67-ADDF18A16A8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Blend'!$H$117:$R$117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Blend'!$H$224:$R$224</c:f>
              <c:numCache>
                <c:formatCode>0</c:formatCode>
                <c:ptCount val="11"/>
                <c:pt idx="0">
                  <c:v>16938.626580782933</c:v>
                </c:pt>
                <c:pt idx="1">
                  <c:v>17153.97916210847</c:v>
                </c:pt>
                <c:pt idx="2">
                  <c:v>17370.397845321761</c:v>
                </c:pt>
                <c:pt idx="3">
                  <c:v>17893.054295791291</c:v>
                </c:pt>
                <c:pt idx="4">
                  <c:v>18419.042314660041</c:v>
                </c:pt>
                <c:pt idx="5">
                  <c:v>18945.963172680571</c:v>
                </c:pt>
                <c:pt idx="6">
                  <c:v>19479.547167499542</c:v>
                </c:pt>
                <c:pt idx="7">
                  <c:v>20010.865695807042</c:v>
                </c:pt>
                <c:pt idx="8">
                  <c:v>20838.027497965224</c:v>
                </c:pt>
                <c:pt idx="9">
                  <c:v>21663.456884555806</c:v>
                </c:pt>
                <c:pt idx="10">
                  <c:v>22490.618686713988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A10-4B22-AA67-ADDF18A16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1015727"/>
        <c:axId val="649847743"/>
      </c:lineChart>
      <c:catAx>
        <c:axId val="661015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49847743"/>
        <c:crosses val="autoZero"/>
        <c:auto val="1"/>
        <c:lblAlgn val="ctr"/>
        <c:lblOffset val="100"/>
        <c:noMultiLvlLbl val="0"/>
      </c:catAx>
      <c:valAx>
        <c:axId val="649847743"/>
        <c:scaling>
          <c:orientation val="minMax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61015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000">
                <a:solidFill>
                  <a:schemeClr val="tx1"/>
                </a:solidFill>
              </a:rPr>
              <a:t>Age Group: % Change in Total LTSS Users by Year 2025 to 2035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136701662292209E-2"/>
          <c:y val="0.13704629921259842"/>
          <c:w val="0.87630774278215218"/>
          <c:h val="0.570990656167978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8BE21"/>
              </a:solidFill>
              <a:ln>
                <a:solidFill>
                  <a:srgbClr val="78BE2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9A-2B44-8395-82CDB04ACF91}"/>
              </c:ext>
            </c:extLst>
          </c:dPt>
          <c:dPt>
            <c:idx val="4"/>
            <c:invertIfNegative val="0"/>
            <c:bubble3D val="0"/>
            <c:spPr>
              <a:solidFill>
                <a:srgbClr val="78BE21"/>
              </a:solidFill>
              <a:ln>
                <a:solidFill>
                  <a:srgbClr val="78BE2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9A-2B44-8395-82CDB04ACF91}"/>
              </c:ext>
            </c:extLst>
          </c:dPt>
          <c:dPt>
            <c:idx val="5"/>
            <c:invertIfNegative val="0"/>
            <c:bubble3D val="0"/>
            <c:spPr>
              <a:solidFill>
                <a:srgbClr val="78BE21"/>
              </a:solidFill>
              <a:ln>
                <a:solidFill>
                  <a:srgbClr val="78BE2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9A-2B44-8395-82CDB04ACF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('Post and Blend V3'!$D$272:$D$274,'Post and Blend V3'!$D$281:$D$283)</c:f>
              <c:strCache>
                <c:ptCount val="6"/>
                <c:pt idx="0">
                  <c:v>Age 65-74</c:v>
                </c:pt>
                <c:pt idx="1">
                  <c:v>Age 75-84</c:v>
                </c:pt>
                <c:pt idx="2">
                  <c:v>Age 85+</c:v>
                </c:pt>
                <c:pt idx="3">
                  <c:v>Age 65-74</c:v>
                </c:pt>
                <c:pt idx="4">
                  <c:v>Age75-84</c:v>
                </c:pt>
                <c:pt idx="5">
                  <c:v>Age 85+</c:v>
                </c:pt>
              </c:strCache>
            </c:strRef>
          </c:cat>
          <c:val>
            <c:numRef>
              <c:f>('Post and Blend V3'!$I$272:$I$274,'Post and Blend V3'!$I$281:$I$283)</c:f>
              <c:numCache>
                <c:formatCode>0%</c:formatCode>
                <c:ptCount val="6"/>
                <c:pt idx="0">
                  <c:v>-0.03</c:v>
                </c:pt>
                <c:pt idx="1">
                  <c:v>0.37</c:v>
                </c:pt>
                <c:pt idx="2">
                  <c:v>0.33</c:v>
                </c:pt>
                <c:pt idx="3">
                  <c:v>0.06</c:v>
                </c:pt>
                <c:pt idx="4">
                  <c:v>0.52</c:v>
                </c:pt>
                <c:pt idx="5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9A-2B44-8395-82CDB04ACF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6059280"/>
        <c:axId val="796397968"/>
      </c:barChart>
      <c:catAx>
        <c:axId val="79605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96397968"/>
        <c:crosses val="autoZero"/>
        <c:auto val="1"/>
        <c:lblAlgn val="ctr"/>
        <c:lblOffset val="100"/>
        <c:noMultiLvlLbl val="0"/>
      </c:catAx>
      <c:valAx>
        <c:axId val="79639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9605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'Pre Post Compare with Blend'!$E$229</c:f>
              <c:strCache>
                <c:ptCount val="1"/>
                <c:pt idx="0">
                  <c:v>Blended Scenario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1587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C6-48D0-86B2-0645C31D2CF1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C6-48D0-86B2-0645C31D2CF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Blend'!$H$117:$R$117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Blend'!$H$234:$R$234</c:f>
              <c:numCache>
                <c:formatCode>0</c:formatCode>
                <c:ptCount val="11"/>
                <c:pt idx="0">
                  <c:v>17541.419240784009</c:v>
                </c:pt>
                <c:pt idx="1">
                  <c:v>18509.053506017473</c:v>
                </c:pt>
                <c:pt idx="2">
                  <c:v>19503.600425511053</c:v>
                </c:pt>
                <c:pt idx="3">
                  <c:v>20536.836502660677</c:v>
                </c:pt>
                <c:pt idx="4">
                  <c:v>21599.57350835039</c:v>
                </c:pt>
                <c:pt idx="5">
                  <c:v>22691.398442336002</c:v>
                </c:pt>
                <c:pt idx="6">
                  <c:v>23814.15170255737</c:v>
                </c:pt>
                <c:pt idx="7">
                  <c:v>24963.068671575136</c:v>
                </c:pt>
                <c:pt idx="8">
                  <c:v>26130.280572103267</c:v>
                </c:pt>
                <c:pt idx="9">
                  <c:v>27324.058627882954</c:v>
                </c:pt>
                <c:pt idx="10">
                  <c:v>28547.164704739822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C6-48D0-86B2-0645C31D2CF1}"/>
            </c:ext>
          </c:extLst>
        </c:ser>
        <c:ser>
          <c:idx val="1"/>
          <c:order val="1"/>
          <c:tx>
            <c:strRef>
              <c:f>'Pre Post Compare with Blend'!$E$239</c:f>
              <c:strCache>
                <c:ptCount val="1"/>
                <c:pt idx="0">
                  <c:v>Post-COVID Scenario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587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C6-48D0-86B2-0645C31D2CF1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C6-48D0-86B2-0645C31D2CF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Blend'!$H$117:$R$117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Blend'!$H$244:$R$244</c:f>
              <c:numCache>
                <c:formatCode>0</c:formatCode>
                <c:ptCount val="11"/>
                <c:pt idx="0">
                  <c:v>17029.880221980882</c:v>
                </c:pt>
                <c:pt idx="1">
                  <c:v>17460.417704488842</c:v>
                </c:pt>
                <c:pt idx="2">
                  <c:v>17892.194562013861</c:v>
                </c:pt>
                <c:pt idx="3">
                  <c:v>18330.942066129333</c:v>
                </c:pt>
                <c:pt idx="4">
                  <c:v>18770.355520899626</c:v>
                </c:pt>
                <c:pt idx="5">
                  <c:v>19210.027523068227</c:v>
                </c:pt>
                <c:pt idx="6">
                  <c:v>19651.378720515138</c:v>
                </c:pt>
                <c:pt idx="7">
                  <c:v>20090.505440381232</c:v>
                </c:pt>
                <c:pt idx="8">
                  <c:v>20514.632129149464</c:v>
                </c:pt>
                <c:pt idx="9">
                  <c:v>20936.231543982143</c:v>
                </c:pt>
                <c:pt idx="10">
                  <c:v>21357.492125543955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C6-48D0-86B2-0645C31D2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2101871"/>
        <c:axId val="9480495"/>
      </c:lineChart>
      <c:catAx>
        <c:axId val="1272101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480495"/>
        <c:crosses val="autoZero"/>
        <c:auto val="1"/>
        <c:lblAlgn val="ctr"/>
        <c:lblOffset val="100"/>
        <c:noMultiLvlLbl val="0"/>
      </c:catAx>
      <c:valAx>
        <c:axId val="9480495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272101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'Pre Post Compare with Blend'!$E$229</c:f>
              <c:strCache>
                <c:ptCount val="1"/>
                <c:pt idx="0">
                  <c:v>Blended Scenario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1587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EC-4369-8A8A-30B39762F377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EC-4369-8A8A-30B39762F37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Blend'!$H$228:$R$228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Blend'!$H$235:$R$235</c:f>
              <c:numCache>
                <c:formatCode>0</c:formatCode>
                <c:ptCount val="11"/>
                <c:pt idx="0">
                  <c:v>14551.134605014078</c:v>
                </c:pt>
                <c:pt idx="1">
                  <c:v>14954.55161377894</c:v>
                </c:pt>
                <c:pt idx="2">
                  <c:v>15361.062480220475</c:v>
                </c:pt>
                <c:pt idx="3">
                  <c:v>15793.781697271901</c:v>
                </c:pt>
                <c:pt idx="4">
                  <c:v>16230.533464297041</c:v>
                </c:pt>
                <c:pt idx="5">
                  <c:v>16670.970972079405</c:v>
                </c:pt>
                <c:pt idx="6">
                  <c:v>17116.404791679495</c:v>
                </c:pt>
                <c:pt idx="7">
                  <c:v>17563.309312310241</c:v>
                </c:pt>
                <c:pt idx="8">
                  <c:v>18010.48347118164</c:v>
                </c:pt>
                <c:pt idx="9">
                  <c:v>18459.47284465998</c:v>
                </c:pt>
                <c:pt idx="10">
                  <c:v>18912.26844261893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EC-4369-8A8A-30B39762F377}"/>
            </c:ext>
          </c:extLst>
        </c:ser>
        <c:ser>
          <c:idx val="1"/>
          <c:order val="1"/>
          <c:tx>
            <c:strRef>
              <c:f>'Pre Post Compare with Blend'!$E$239</c:f>
              <c:strCache>
                <c:ptCount val="1"/>
                <c:pt idx="0">
                  <c:v>Post-COVID Scenario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587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EC-4369-8A8A-30B39762F377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EC-4369-8A8A-30B39762F37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Blend'!$H$228:$R$228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Blend'!$H$245:$R$245</c:f>
              <c:numCache>
                <c:formatCode>0</c:formatCode>
                <c:ptCount val="11"/>
                <c:pt idx="0">
                  <c:v>14522.530902065015</c:v>
                </c:pt>
                <c:pt idx="1">
                  <c:v>14895.352634557226</c:v>
                </c:pt>
                <c:pt idx="2">
                  <c:v>15269.265871274849</c:v>
                </c:pt>
                <c:pt idx="3">
                  <c:v>15664.802641680155</c:v>
                </c:pt>
                <c:pt idx="4">
                  <c:v>16061.046428094731</c:v>
                </c:pt>
                <c:pt idx="5">
                  <c:v>16457.636195885156</c:v>
                </c:pt>
                <c:pt idx="6">
                  <c:v>16855.83659883244</c:v>
                </c:pt>
                <c:pt idx="7">
                  <c:v>17252.185440714558</c:v>
                </c:pt>
                <c:pt idx="8">
                  <c:v>17643.187850906186</c:v>
                </c:pt>
                <c:pt idx="9">
                  <c:v>18032.156451366445</c:v>
                </c:pt>
                <c:pt idx="10">
                  <c:v>18421.014223116872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8EC-4369-8A8A-30B39762F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390607"/>
        <c:axId val="9474767"/>
      </c:lineChart>
      <c:catAx>
        <c:axId val="535390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474767"/>
        <c:crosses val="autoZero"/>
        <c:auto val="1"/>
        <c:lblAlgn val="ctr"/>
        <c:lblOffset val="100"/>
        <c:noMultiLvlLbl val="0"/>
      </c:catAx>
      <c:valAx>
        <c:axId val="9474767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35390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52-4B9F-A47B-D552374E41C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52-4B9F-A47B-D552374E41C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52-4B9F-A47B-D552374E41C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E52-4B9F-A47B-D552374E41C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'LTSS Use Cat Year'!$J$6:$J$13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'LTSS Use Cat Year'!$O$6:$O$13</c:f>
              <c:numCache>
                <c:formatCode>0</c:formatCode>
                <c:ptCount val="8"/>
                <c:pt idx="0">
                  <c:v>50876.416666666664</c:v>
                </c:pt>
                <c:pt idx="1">
                  <c:v>51295.25</c:v>
                </c:pt>
                <c:pt idx="2">
                  <c:v>51341.083333333336</c:v>
                </c:pt>
                <c:pt idx="3">
                  <c:v>51475.75</c:v>
                </c:pt>
                <c:pt idx="4">
                  <c:v>49811.083333333336</c:v>
                </c:pt>
                <c:pt idx="5">
                  <c:v>48118.333333333336</c:v>
                </c:pt>
                <c:pt idx="6">
                  <c:v>48605.916666666664</c:v>
                </c:pt>
                <c:pt idx="7">
                  <c:v>49127.833333333336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52-4B9F-A47B-D552374E41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8508927"/>
        <c:axId val="1516966479"/>
      </c:barChart>
      <c:catAx>
        <c:axId val="1878508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16966479"/>
        <c:crosses val="autoZero"/>
        <c:auto val="1"/>
        <c:lblAlgn val="ctr"/>
        <c:lblOffset val="100"/>
        <c:noMultiLvlLbl val="0"/>
      </c:catAx>
      <c:valAx>
        <c:axId val="1516966479"/>
        <c:scaling>
          <c:orientation val="minMax"/>
          <c:max val="5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878508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89275113855832"/>
          <c:y val="0.17567028812064972"/>
          <c:w val="0.82110551888961103"/>
          <c:h val="0.50854230642273412"/>
        </c:manualLayout>
      </c:layout>
      <c:lineChart>
        <c:grouping val="standard"/>
        <c:varyColors val="0"/>
        <c:ser>
          <c:idx val="0"/>
          <c:order val="0"/>
          <c:tx>
            <c:strRef>
              <c:f>'Pre Post Compare with Blend'!$E$229</c:f>
              <c:strCache>
                <c:ptCount val="1"/>
                <c:pt idx="0">
                  <c:v>Blended Scenario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1587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60-4B7C-BD7B-4BF0729A643B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60-4B7C-BD7B-4BF0729A643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Blend'!$H$228:$R$228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Blend'!$H$236:$R$236</c:f>
              <c:numCache>
                <c:formatCode>0</c:formatCode>
                <c:ptCount val="11"/>
                <c:pt idx="0">
                  <c:v>19640.037615708989</c:v>
                </c:pt>
                <c:pt idx="1">
                  <c:v>20498.122416948219</c:v>
                </c:pt>
                <c:pt idx="2">
                  <c:v>21374.232124318492</c:v>
                </c:pt>
                <c:pt idx="3">
                  <c:v>22112.819883080352</c:v>
                </c:pt>
                <c:pt idx="4">
                  <c:v>22859.5141217005</c:v>
                </c:pt>
                <c:pt idx="5">
                  <c:v>23614.566078760396</c:v>
                </c:pt>
                <c:pt idx="6">
                  <c:v>24377.799779494893</c:v>
                </c:pt>
                <c:pt idx="7">
                  <c:v>25146.69604027778</c:v>
                </c:pt>
                <c:pt idx="8">
                  <c:v>25747.970158578166</c:v>
                </c:pt>
                <c:pt idx="9">
                  <c:v>26346.862433920182</c:v>
                </c:pt>
                <c:pt idx="10">
                  <c:v>26945.303710258577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60-4B7C-BD7B-4BF0729A643B}"/>
            </c:ext>
          </c:extLst>
        </c:ser>
        <c:ser>
          <c:idx val="1"/>
          <c:order val="1"/>
          <c:tx>
            <c:strRef>
              <c:f>'Pre Post Compare with Blend'!$E$239</c:f>
              <c:strCache>
                <c:ptCount val="1"/>
                <c:pt idx="0">
                  <c:v>Post-COVID Scenario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587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60-4B7C-BD7B-4BF0729A643B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60-4B7C-BD7B-4BF0729A643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Blend'!$H$228:$R$228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Blend'!$H$246:$R$246</c:f>
              <c:numCache>
                <c:formatCode>0</c:formatCode>
                <c:ptCount val="11"/>
                <c:pt idx="0">
                  <c:v>19346.879307266056</c:v>
                </c:pt>
                <c:pt idx="1">
                  <c:v>19895.210147647391</c:v>
                </c:pt>
                <c:pt idx="2">
                  <c:v>20444.914873902733</c:v>
                </c:pt>
                <c:pt idx="3">
                  <c:v>20856.178150441272</c:v>
                </c:pt>
                <c:pt idx="4">
                  <c:v>21266.894644350847</c:v>
                </c:pt>
                <c:pt idx="5">
                  <c:v>21677.334097741961</c:v>
                </c:pt>
                <c:pt idx="6">
                  <c:v>22087.460751010512</c:v>
                </c:pt>
                <c:pt idx="7">
                  <c:v>22494.957645058872</c:v>
                </c:pt>
                <c:pt idx="8">
                  <c:v>22757.015807641848</c:v>
                </c:pt>
                <c:pt idx="9">
                  <c:v>23015.60621228052</c:v>
                </c:pt>
                <c:pt idx="10">
                  <c:v>23272.613775639817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060-4B7C-BD7B-4BF0729A6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6027744"/>
        <c:axId val="1267276719"/>
      </c:lineChart>
      <c:catAx>
        <c:axId val="132602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267276719"/>
        <c:crosses val="autoZero"/>
        <c:auto val="1"/>
        <c:lblAlgn val="ctr"/>
        <c:lblOffset val="100"/>
        <c:noMultiLvlLbl val="0"/>
      </c:catAx>
      <c:valAx>
        <c:axId val="1267276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2602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027842308547672E-2"/>
          <c:y val="0.88632743261582425"/>
          <c:w val="0.79478708455395752"/>
          <c:h val="0.11367256738417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3857472406754"/>
          <c:y val="0.19418616579779346"/>
          <c:w val="0.8296928698829773"/>
          <c:h val="0.50432320388345631"/>
        </c:manualLayout>
      </c:layout>
      <c:lineChart>
        <c:grouping val="standard"/>
        <c:varyColors val="0"/>
        <c:ser>
          <c:idx val="0"/>
          <c:order val="0"/>
          <c:tx>
            <c:strRef>
              <c:f>'Pre Post Compare with Blend'!$E$229</c:f>
              <c:strCache>
                <c:ptCount val="1"/>
                <c:pt idx="0">
                  <c:v>Blended Scenario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15875">
                <a:solidFill>
                  <a:schemeClr val="accent5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0.13121014503496059"/>
                  <c:y val="-6.8316892648174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74-4FA3-9384-959018E5CBAD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74-4FA3-9384-959018E5CB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Blend'!$H$228:$R$228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Blend'!$H$237:$R$237</c:f>
              <c:numCache>
                <c:formatCode>0</c:formatCode>
                <c:ptCount val="11"/>
                <c:pt idx="0">
                  <c:v>13181.133858749776</c:v>
                </c:pt>
                <c:pt idx="1">
                  <c:v>13613.672385259748</c:v>
                </c:pt>
                <c:pt idx="2">
                  <c:v>14052.161142280846</c:v>
                </c:pt>
                <c:pt idx="3">
                  <c:v>14382.36940342914</c:v>
                </c:pt>
                <c:pt idx="4">
                  <c:v>14713.672221289915</c:v>
                </c:pt>
                <c:pt idx="5">
                  <c:v>15046.22966443193</c:v>
                </c:pt>
                <c:pt idx="6">
                  <c:v>15379.932351776391</c:v>
                </c:pt>
                <c:pt idx="7">
                  <c:v>15713.280651300076</c:v>
                </c:pt>
                <c:pt idx="8">
                  <c:v>15932.828065223986</c:v>
                </c:pt>
                <c:pt idx="9">
                  <c:v>16147.991518209645</c:v>
                </c:pt>
                <c:pt idx="10">
                  <c:v>16359.974420190993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74-4FA3-9384-959018E5CBAD}"/>
            </c:ext>
          </c:extLst>
        </c:ser>
        <c:ser>
          <c:idx val="1"/>
          <c:order val="1"/>
          <c:tx>
            <c:strRef>
              <c:f>'Pre Post Compare with Blend'!$E$239</c:f>
              <c:strCache>
                <c:ptCount val="1"/>
                <c:pt idx="0">
                  <c:v>Post-COVID Scenario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587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74-4FA3-9384-959018E5CBAD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74-4FA3-9384-959018E5CB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'Pre Post Compare with Blend'!$H$228:$R$228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'Pre Post Compare with Blend'!$H$247:$R$247</c:f>
              <c:numCache>
                <c:formatCode>0</c:formatCode>
                <c:ptCount val="11"/>
                <c:pt idx="0">
                  <c:v>13113.108842375845</c:v>
                </c:pt>
                <c:pt idx="1">
                  <c:v>13472.570207693643</c:v>
                </c:pt>
                <c:pt idx="2">
                  <c:v>13832.91522544761</c:v>
                </c:pt>
                <c:pt idx="3">
                  <c:v>14086.758838492777</c:v>
                </c:pt>
                <c:pt idx="4">
                  <c:v>14340.119778599919</c:v>
                </c:pt>
                <c:pt idx="5">
                  <c:v>14593.150807508995</c:v>
                </c:pt>
                <c:pt idx="6">
                  <c:v>14845.862953784886</c:v>
                </c:pt>
                <c:pt idx="7">
                  <c:v>15096.734214263528</c:v>
                </c:pt>
                <c:pt idx="8">
                  <c:v>15247.008459107878</c:v>
                </c:pt>
                <c:pt idx="9">
                  <c:v>15394.797868482288</c:v>
                </c:pt>
                <c:pt idx="10">
                  <c:v>15541.339022092649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674-4FA3-9384-959018E5C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6027744"/>
        <c:axId val="1267276719"/>
      </c:lineChart>
      <c:catAx>
        <c:axId val="132602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267276719"/>
        <c:crosses val="autoZero"/>
        <c:auto val="1"/>
        <c:lblAlgn val="ctr"/>
        <c:lblOffset val="100"/>
        <c:noMultiLvlLbl val="0"/>
      </c:catAx>
      <c:valAx>
        <c:axId val="1267276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2602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18488846852486"/>
          <c:y val="0.88902016213917157"/>
          <c:w val="0.79478725005919182"/>
          <c:h val="0.11097983786082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2000"/>
              <a:t>Type of LTSS: % Change in Total LTSS Users by Year 2025 to 2035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136701662292209E-2"/>
          <c:y val="0.12731080823170934"/>
          <c:w val="0.87630774278215218"/>
          <c:h val="0.51899259784532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78BE21"/>
              </a:solidFill>
              <a:ln>
                <a:solidFill>
                  <a:srgbClr val="78BE2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22-DF4C-A532-9465CAB228CF}"/>
              </c:ext>
            </c:extLst>
          </c:dPt>
          <c:dPt>
            <c:idx val="5"/>
            <c:invertIfNegative val="0"/>
            <c:bubble3D val="0"/>
            <c:spPr>
              <a:solidFill>
                <a:srgbClr val="78BE21"/>
              </a:solidFill>
              <a:ln>
                <a:solidFill>
                  <a:srgbClr val="78BE2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22-DF4C-A532-9465CAB228CF}"/>
              </c:ext>
            </c:extLst>
          </c:dPt>
          <c:dPt>
            <c:idx val="6"/>
            <c:invertIfNegative val="0"/>
            <c:bubble3D val="0"/>
            <c:spPr>
              <a:solidFill>
                <a:srgbClr val="78BE21"/>
              </a:solidFill>
              <a:ln>
                <a:solidFill>
                  <a:srgbClr val="78BE2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22-DF4C-A532-9465CAB228CF}"/>
              </c:ext>
            </c:extLst>
          </c:dPt>
          <c:dPt>
            <c:idx val="7"/>
            <c:invertIfNegative val="0"/>
            <c:bubble3D val="0"/>
            <c:spPr>
              <a:solidFill>
                <a:srgbClr val="78BE21"/>
              </a:solidFill>
              <a:ln>
                <a:solidFill>
                  <a:srgbClr val="78BE2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C22-DF4C-A532-9465CAB228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('Post and Blend V3'!$D$275:$D$278,'Post and Blend V3'!$D$284:$D$287)</c:f>
              <c:strCache>
                <c:ptCount val="8"/>
                <c:pt idx="0">
                  <c:v>Nursing Facility</c:v>
                </c:pt>
                <c:pt idx="1">
                  <c:v>Assisted Living </c:v>
                </c:pt>
                <c:pt idx="2">
                  <c:v>In Home Care</c:v>
                </c:pt>
                <c:pt idx="3">
                  <c:v>PCA</c:v>
                </c:pt>
                <c:pt idx="4">
                  <c:v>Nursing Facility</c:v>
                </c:pt>
                <c:pt idx="5">
                  <c:v>Assisted Living </c:v>
                </c:pt>
                <c:pt idx="6">
                  <c:v>In Home Care</c:v>
                </c:pt>
                <c:pt idx="7">
                  <c:v>PCA</c:v>
                </c:pt>
              </c:strCache>
            </c:strRef>
          </c:cat>
          <c:val>
            <c:numRef>
              <c:f>('Post and Blend V3'!$I$275:$I$278,'Post and Blend V3'!$I$284:$I$287)</c:f>
              <c:numCache>
                <c:formatCode>0%</c:formatCode>
                <c:ptCount val="8"/>
                <c:pt idx="0">
                  <c:v>0.25</c:v>
                </c:pt>
                <c:pt idx="1">
                  <c:v>0.27</c:v>
                </c:pt>
                <c:pt idx="2">
                  <c:v>0.2</c:v>
                </c:pt>
                <c:pt idx="3">
                  <c:v>0.19</c:v>
                </c:pt>
                <c:pt idx="4">
                  <c:v>0.63</c:v>
                </c:pt>
                <c:pt idx="5">
                  <c:v>0.3</c:v>
                </c:pt>
                <c:pt idx="6">
                  <c:v>0.37</c:v>
                </c:pt>
                <c:pt idx="7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22-DF4C-A532-9465CAB228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6059280"/>
        <c:axId val="796397968"/>
      </c:barChart>
      <c:catAx>
        <c:axId val="79605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96397968"/>
        <c:crosses val="autoZero"/>
        <c:auto val="1"/>
        <c:lblAlgn val="ctr"/>
        <c:lblOffset val="100"/>
        <c:noMultiLvlLbl val="0"/>
      </c:catAx>
      <c:valAx>
        <c:axId val="79639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9605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7910831"/>
        <c:axId val="1638457279"/>
      </c:lineChart>
      <c:catAx>
        <c:axId val="1637910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38457279"/>
        <c:crosses val="autoZero"/>
        <c:auto val="1"/>
        <c:lblAlgn val="ctr"/>
        <c:lblOffset val="100"/>
        <c:noMultiLvlLbl val="0"/>
      </c:catAx>
      <c:valAx>
        <c:axId val="1638457279"/>
        <c:scaling>
          <c:orientation val="minMax"/>
          <c:min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37910831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2700000"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/>
              <a:t>Total LTSS Costs, 2.5% Cost Inflation ($Millions)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85066707306534"/>
          <c:y val="0.19143871877486615"/>
          <c:w val="0.77552965796533657"/>
          <c:h val="0.61637082550619782"/>
        </c:manualLayout>
      </c:layout>
      <c:lineChart>
        <c:grouping val="standard"/>
        <c:varyColors val="0"/>
        <c:ser>
          <c:idx val="0"/>
          <c:order val="0"/>
          <c:tx>
            <c:v>Post-COVID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10-FF42-B65A-A32D8D61AB7C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(2)'!$BP$248:$BR$248</c:f>
              <c:numCache>
                <c:formatCode>0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(2)'!$BP$250:$BR$250</c:f>
              <c:numCache>
                <c:formatCode>"$"#,##0</c:formatCode>
                <c:ptCount val="3"/>
                <c:pt idx="0">
                  <c:v>3318.4553107779689</c:v>
                </c:pt>
                <c:pt idx="1">
                  <c:v>4340.6090580769087</c:v>
                </c:pt>
                <c:pt idx="2">
                  <c:v>5286.7457102788567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10-FF42-B65A-A32D8D61AB7C}"/>
            </c:ext>
          </c:extLst>
        </c:ser>
        <c:ser>
          <c:idx val="1"/>
          <c:order val="1"/>
          <c:tx>
            <c:v>Blended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(2)'!$BP$248:$BR$248</c:f>
              <c:numCache>
                <c:formatCode>0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(2)'!$BP$259:$BR$259</c:f>
              <c:numCache>
                <c:formatCode>"$"#,##0</c:formatCode>
                <c:ptCount val="3"/>
                <c:pt idx="0">
                  <c:v>3318.4553107779689</c:v>
                </c:pt>
                <c:pt idx="1">
                  <c:v>4662.8985343990771</c:v>
                </c:pt>
                <c:pt idx="2">
                  <c:v>6152.7232188262196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10-FF42-B65A-A32D8D61AB7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1771808"/>
        <c:axId val="301773520"/>
      </c:lineChart>
      <c:catAx>
        <c:axId val="3017718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01773520"/>
        <c:crosses val="autoZero"/>
        <c:auto val="1"/>
        <c:lblAlgn val="ctr"/>
        <c:lblOffset val="100"/>
        <c:noMultiLvlLbl val="0"/>
      </c:catAx>
      <c:valAx>
        <c:axId val="301773520"/>
        <c:scaling>
          <c:orientation val="minMax"/>
          <c:max val="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0177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dirty="0"/>
              <a:t>Total LTSS Costs, 5.0% Cost </a:t>
            </a:r>
          </a:p>
          <a:p>
            <a:pPr>
              <a:defRPr/>
            </a:pPr>
            <a:r>
              <a:rPr lang="en-US" dirty="0"/>
              <a:t>Inflation ($Millions)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17245304654969"/>
          <c:y val="0.1728782615601776"/>
          <c:w val="0.79386387564944028"/>
          <c:h val="0.6487531686471929"/>
        </c:manualLayout>
      </c:layout>
      <c:lineChart>
        <c:grouping val="standard"/>
        <c:varyColors val="0"/>
        <c:ser>
          <c:idx val="0"/>
          <c:order val="0"/>
          <c:tx>
            <c:v>Post-COVID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A4-2746-B339-475F89829449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A4-2746-B339-475F89829449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V4'!$BP$248:$BR$248</c:f>
              <c:numCache>
                <c:formatCode>0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V4'!$BP$250:$BR$250</c:f>
              <c:numCache>
                <c:formatCode>"$"#,##0</c:formatCode>
                <c:ptCount val="3"/>
                <c:pt idx="0">
                  <c:v>3318.4553107779689</c:v>
                </c:pt>
                <c:pt idx="1">
                  <c:v>4746.4305996316098</c:v>
                </c:pt>
                <c:pt idx="2">
                  <c:v>6467.5426928598727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A4-2746-B339-475F89829449}"/>
            </c:ext>
          </c:extLst>
        </c:ser>
        <c:ser>
          <c:idx val="1"/>
          <c:order val="1"/>
          <c:tx>
            <c:v>Blended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V4'!$BP$248:$BR$248</c:f>
              <c:numCache>
                <c:formatCode>0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V4'!$BP$259:$BR$259</c:f>
              <c:numCache>
                <c:formatCode>"$"#,##0</c:formatCode>
                <c:ptCount val="3"/>
                <c:pt idx="0">
                  <c:v>3318.4553107779689</c:v>
                </c:pt>
                <c:pt idx="1">
                  <c:v>5086.6886653141255</c:v>
                </c:pt>
                <c:pt idx="2">
                  <c:v>7461.9141382016742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A4-2746-B339-475F8982944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1771808"/>
        <c:axId val="301773520"/>
      </c:lineChart>
      <c:catAx>
        <c:axId val="3017718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01773520"/>
        <c:crosses val="autoZero"/>
        <c:auto val="1"/>
        <c:lblAlgn val="ctr"/>
        <c:lblOffset val="100"/>
        <c:noMultiLvlLbl val="0"/>
      </c:catAx>
      <c:valAx>
        <c:axId val="30177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0177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7910831"/>
        <c:axId val="1638457279"/>
      </c:lineChart>
      <c:catAx>
        <c:axId val="1637910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38457279"/>
        <c:crosses val="autoZero"/>
        <c:auto val="1"/>
        <c:lblAlgn val="ctr"/>
        <c:lblOffset val="100"/>
        <c:noMultiLvlLbl val="0"/>
      </c:catAx>
      <c:valAx>
        <c:axId val="1638457279"/>
        <c:scaling>
          <c:orientation val="minMax"/>
          <c:min val="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37910831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2700000"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/>
              <a:t>Post Covid – 2.5% Cost Inflation ($Millions)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786186599506963"/>
          <c:y val="0.16176058363744711"/>
          <c:w val="0.77947830119382655"/>
          <c:h val="0.50328088122959191"/>
        </c:manualLayout>
      </c:layout>
      <c:lineChart>
        <c:grouping val="standard"/>
        <c:varyColors val="0"/>
        <c:ser>
          <c:idx val="0"/>
          <c:order val="0"/>
          <c:tx>
            <c:strRef>
              <c:f>'Post and Blend V4 (2)'!$BO$254</c:f>
              <c:strCache>
                <c:ptCount val="1"/>
                <c:pt idx="0">
                  <c:v>Nursing Facility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(2)'!$BP$248:$BR$248</c:f>
              <c:numCache>
                <c:formatCode>0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(2)'!$BP$254:$BR$254</c:f>
              <c:numCache>
                <c:formatCode>"$"#,##0</c:formatCode>
                <c:ptCount val="3"/>
                <c:pt idx="0">
                  <c:v>1430.8647249654784</c:v>
                </c:pt>
                <c:pt idx="1">
                  <c:v>1859.6645500184823</c:v>
                </c:pt>
                <c:pt idx="2">
                  <c:v>2335.2071135392712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C1-454B-AE85-96633743687D}"/>
            </c:ext>
          </c:extLst>
        </c:ser>
        <c:ser>
          <c:idx val="1"/>
          <c:order val="1"/>
          <c:tx>
            <c:strRef>
              <c:f>'Post and Blend V4 (2)'!$BO$255</c:f>
              <c:strCache>
                <c:ptCount val="1"/>
                <c:pt idx="0">
                  <c:v>Assisted Living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(2)'!$BP$248:$BR$248</c:f>
              <c:numCache>
                <c:formatCode>0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(2)'!$BP$255:$BR$255</c:f>
              <c:numCache>
                <c:formatCode>"$"#,##0</c:formatCode>
                <c:ptCount val="3"/>
                <c:pt idx="0">
                  <c:v>708.76431437457916</c:v>
                </c:pt>
                <c:pt idx="1">
                  <c:v>985.6539353450122</c:v>
                </c:pt>
                <c:pt idx="2">
                  <c:v>1244.1908236279196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C1-454B-AE85-96633743687D}"/>
            </c:ext>
          </c:extLst>
        </c:ser>
        <c:ser>
          <c:idx val="2"/>
          <c:order val="2"/>
          <c:tx>
            <c:strRef>
              <c:f>'Post and Blend V4 (2)'!$BO$256</c:f>
              <c:strCache>
                <c:ptCount val="1"/>
                <c:pt idx="0">
                  <c:v>In Home Care or PCA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(2)'!$BP$248:$BR$248</c:f>
              <c:numCache>
                <c:formatCode>0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(2)'!$BP$256:$BR$256</c:f>
              <c:numCache>
                <c:formatCode>"$"#,##0</c:formatCode>
                <c:ptCount val="3"/>
                <c:pt idx="0">
                  <c:v>848.14804232188931</c:v>
                </c:pt>
                <c:pt idx="1">
                  <c:v>1076.6095775537924</c:v>
                </c:pt>
                <c:pt idx="2">
                  <c:v>1206.9104815110577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C1-454B-AE85-96633743687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1771808"/>
        <c:axId val="301773520"/>
      </c:lineChart>
      <c:catAx>
        <c:axId val="3017718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01773520"/>
        <c:crosses val="autoZero"/>
        <c:auto val="1"/>
        <c:lblAlgn val="ctr"/>
        <c:lblOffset val="100"/>
        <c:noMultiLvlLbl val="0"/>
      </c:catAx>
      <c:valAx>
        <c:axId val="301773520"/>
        <c:scaling>
          <c:orientation val="minMax"/>
          <c:max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0177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253938665041045E-2"/>
          <c:y val="0.81837990852494502"/>
          <c:w val="0.91882537663283503"/>
          <c:h val="0.1653576697699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/>
              <a:t>Blended - 5% Cost Inflation ($Millions)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210609639199738"/>
          <c:y val="0.17193041719074872"/>
          <c:w val="0.81188669195900576"/>
          <c:h val="0.52404598040655215"/>
        </c:manualLayout>
      </c:layout>
      <c:lineChart>
        <c:grouping val="standard"/>
        <c:varyColors val="0"/>
        <c:ser>
          <c:idx val="0"/>
          <c:order val="0"/>
          <c:tx>
            <c:strRef>
              <c:f>'Post and Blend V4'!$BO$254</c:f>
              <c:strCache>
                <c:ptCount val="1"/>
                <c:pt idx="0">
                  <c:v>Nursing Facility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V4'!$BP$248:$BR$248</c:f>
              <c:numCache>
                <c:formatCode>0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V4'!$BP$263:$BR$263</c:f>
              <c:numCache>
                <c:formatCode>"$"#,##0</c:formatCode>
                <c:ptCount val="3"/>
                <c:pt idx="0">
                  <c:v>1430.8647249654784</c:v>
                </c:pt>
                <c:pt idx="1">
                  <c:v>2345.706932706109</c:v>
                </c:pt>
                <c:pt idx="2">
                  <c:v>3776.7434285015729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4C-5D4E-B1B2-4CA6BE5159A0}"/>
            </c:ext>
          </c:extLst>
        </c:ser>
        <c:ser>
          <c:idx val="1"/>
          <c:order val="1"/>
          <c:tx>
            <c:strRef>
              <c:f>'Post and Blend V4'!$BO$255</c:f>
              <c:strCache>
                <c:ptCount val="1"/>
                <c:pt idx="0">
                  <c:v>Assisted Living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4C-5D4E-B1B2-4CA6BE5159A0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4C-5D4E-B1B2-4CA6BE5159A0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V4'!$BP$248:$BR$248</c:f>
              <c:numCache>
                <c:formatCode>0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V4'!$BP$264:$BR$264</c:f>
              <c:numCache>
                <c:formatCode>"$"#,##0</c:formatCode>
                <c:ptCount val="3"/>
                <c:pt idx="0">
                  <c:v>708.76431437457916</c:v>
                </c:pt>
                <c:pt idx="1">
                  <c:v>1071.5406665699011</c:v>
                </c:pt>
                <c:pt idx="2">
                  <c:v>1513.2778401773239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4C-5D4E-B1B2-4CA6BE5159A0}"/>
            </c:ext>
          </c:extLst>
        </c:ser>
        <c:ser>
          <c:idx val="2"/>
          <c:order val="2"/>
          <c:tx>
            <c:strRef>
              <c:f>'Post and Blend V4'!$BO$256</c:f>
              <c:strCache>
                <c:ptCount val="1"/>
                <c:pt idx="0">
                  <c:v>In Home Care or PCA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4C-5D4E-B1B2-4CA6BE5159A0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V4'!$BP$248:$BR$248</c:f>
              <c:numCache>
                <c:formatCode>0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V4'!$BP$265:$BR$265</c:f>
              <c:numCache>
                <c:formatCode>"$"#,##0</c:formatCode>
                <c:ptCount val="3"/>
                <c:pt idx="0">
                  <c:v>848.14804232188931</c:v>
                </c:pt>
                <c:pt idx="1">
                  <c:v>1165.969389876087</c:v>
                </c:pt>
                <c:pt idx="2">
                  <c:v>1442.1483147398708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44C-5D4E-B1B2-4CA6BE5159A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1771808"/>
        <c:axId val="301773520"/>
      </c:lineChart>
      <c:catAx>
        <c:axId val="3017718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01773520"/>
        <c:crosses val="autoZero"/>
        <c:auto val="1"/>
        <c:lblAlgn val="ctr"/>
        <c:lblOffset val="100"/>
        <c:noMultiLvlLbl val="0"/>
      </c:catAx>
      <c:valAx>
        <c:axId val="30177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30177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920595410405692E-2"/>
          <c:y val="0.82380067815593483"/>
          <c:w val="0.95382552545236543"/>
          <c:h val="0.15993689666829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 LTSS 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Post-COVID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4F-D14F-9535-C57737AE35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(2)'!$BP$250:$BR$250</c:f>
              <c:numCache>
                <c:formatCode>"$"#,##0</c:formatCode>
                <c:ptCount val="3"/>
                <c:pt idx="0">
                  <c:v>3318.4553107779689</c:v>
                </c:pt>
                <c:pt idx="1">
                  <c:v>4340.6090580769087</c:v>
                </c:pt>
                <c:pt idx="2">
                  <c:v>5286.7457102788567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4F-D14F-9535-C57737AE3525}"/>
            </c:ext>
          </c:extLst>
        </c:ser>
        <c:ser>
          <c:idx val="1"/>
          <c:order val="1"/>
          <c:tx>
            <c:v>Blended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(2)'!$BP$259:$BR$259</c:f>
              <c:numCache>
                <c:formatCode>"$"#,##0</c:formatCode>
                <c:ptCount val="3"/>
                <c:pt idx="0">
                  <c:v>3318.4553107779689</c:v>
                </c:pt>
                <c:pt idx="1">
                  <c:v>4662.8985343990771</c:v>
                </c:pt>
                <c:pt idx="2">
                  <c:v>6152.7232188262196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4F-D14F-9535-C57737AE3525}"/>
            </c:ext>
          </c:extLst>
        </c:ser>
        <c:ser>
          <c:idx val="2"/>
          <c:order val="2"/>
          <c:tx>
            <c:v>Medicaid Spending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4F-D14F-9535-C57737AE3525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4F-D14F-9535-C57737AE35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(2)'!$BJ$250:$BL$250</c:f>
              <c:numCache>
                <c:formatCode>"$"#,##0</c:formatCode>
                <c:ptCount val="3"/>
                <c:pt idx="0">
                  <c:v>3318.4553107779689</c:v>
                </c:pt>
                <c:pt idx="1">
                  <c:v>3754.5275927247035</c:v>
                </c:pt>
                <c:pt idx="2">
                  <c:v>4247.9033539331958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04F-D14F-9535-C57737AE352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0151312"/>
        <c:axId val="620153024"/>
      </c:lineChart>
      <c:catAx>
        <c:axId val="62015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3024"/>
        <c:crosses val="autoZero"/>
        <c:auto val="1"/>
        <c:lblAlgn val="ctr"/>
        <c:lblOffset val="100"/>
        <c:noMultiLvlLbl val="0"/>
      </c:catAx>
      <c:valAx>
        <c:axId val="6201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11611429016112"/>
          <c:y val="0.13296130461283412"/>
          <c:w val="0.87188389660437238"/>
          <c:h val="0.746386697270042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61-4BBB-B36F-E7EFF01409E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61-4BBB-B36F-E7EFF01409E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261-4BBB-B36F-E7EFF01409E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261-4BBB-B36F-E7EFF01409E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'LTSS Use Cat Year'!$J$6:$J$13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'LTSS Use Cat Year'!$K$6:$K$13</c:f>
              <c:numCache>
                <c:formatCode>0</c:formatCode>
                <c:ptCount val="8"/>
                <c:pt idx="0">
                  <c:v>13380.916666666666</c:v>
                </c:pt>
                <c:pt idx="1">
                  <c:v>13157.75</c:v>
                </c:pt>
                <c:pt idx="2">
                  <c:v>12888.25</c:v>
                </c:pt>
                <c:pt idx="3">
                  <c:v>12708.75</c:v>
                </c:pt>
                <c:pt idx="4">
                  <c:v>11601.583333333334</c:v>
                </c:pt>
                <c:pt idx="5">
                  <c:v>10263.416666666666</c:v>
                </c:pt>
                <c:pt idx="6">
                  <c:v>10064.5</c:v>
                </c:pt>
                <c:pt idx="7">
                  <c:v>10062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61-4BBB-B36F-E7EFF01409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8508927"/>
        <c:axId val="1516966479"/>
      </c:barChart>
      <c:catAx>
        <c:axId val="1878508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516966479"/>
        <c:crosses val="autoZero"/>
        <c:auto val="1"/>
        <c:lblAlgn val="ctr"/>
        <c:lblOffset val="100"/>
        <c:noMultiLvlLbl val="0"/>
      </c:catAx>
      <c:valAx>
        <c:axId val="1516966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878508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Nursing Facilities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Post-COVID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2F-414E-A357-70D84FC6D157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2F-414E-A357-70D84FC6D1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(2)'!$BP$254:$BR$254</c:f>
              <c:numCache>
                <c:formatCode>"$"#,##0</c:formatCode>
                <c:ptCount val="3"/>
                <c:pt idx="0">
                  <c:v>1430.8647249654784</c:v>
                </c:pt>
                <c:pt idx="1">
                  <c:v>1859.6645500184823</c:v>
                </c:pt>
                <c:pt idx="2">
                  <c:v>2335.2071135392712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2F-414E-A357-70D84FC6D157}"/>
            </c:ext>
          </c:extLst>
        </c:ser>
        <c:ser>
          <c:idx val="1"/>
          <c:order val="1"/>
          <c:tx>
            <c:v>Blended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2F-414E-A357-70D84FC6D157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2F-414E-A357-70D84FC6D1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(2)'!$BP$263:$BR$263</c:f>
              <c:numCache>
                <c:formatCode>"$"#,##0</c:formatCode>
                <c:ptCount val="3"/>
                <c:pt idx="0">
                  <c:v>1430.8647249654784</c:v>
                </c:pt>
                <c:pt idx="1">
                  <c:v>2130.2690102332999</c:v>
                </c:pt>
                <c:pt idx="2">
                  <c:v>3040.5420361223305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C2F-414E-A357-70D84FC6D157}"/>
            </c:ext>
          </c:extLst>
        </c:ser>
        <c:ser>
          <c:idx val="2"/>
          <c:order val="2"/>
          <c:tx>
            <c:v>Medicaid Spending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2F-414E-A357-70D84FC6D157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2F-414E-A357-70D84FC6D157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2F-414E-A357-70D84FC6D1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(2)'!$BJ$254:$BL$254</c:f>
              <c:numCache>
                <c:formatCode>"$"#,##0</c:formatCode>
                <c:ptCount val="3"/>
                <c:pt idx="0">
                  <c:v>1430.8647249654784</c:v>
                </c:pt>
                <c:pt idx="1">
                  <c:v>1618.892101361427</c:v>
                </c:pt>
                <c:pt idx="2">
                  <c:v>1831.62781926408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C2F-414E-A357-70D84FC6D1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0151312"/>
        <c:axId val="620153024"/>
      </c:lineChart>
      <c:catAx>
        <c:axId val="62015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3024"/>
        <c:crosses val="autoZero"/>
        <c:auto val="1"/>
        <c:lblAlgn val="ctr"/>
        <c:lblOffset val="100"/>
        <c:noMultiLvlLbl val="0"/>
      </c:catAx>
      <c:valAx>
        <c:axId val="6201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Assisted Living Facilities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Post-COVID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73-4E4D-8EDF-BD1BCF25A6DE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73-4E4D-8EDF-BD1BCF25A6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(2)'!$BP$255:$BR$255</c:f>
              <c:numCache>
                <c:formatCode>"$"#,##0</c:formatCode>
                <c:ptCount val="3"/>
                <c:pt idx="0">
                  <c:v>708.76431437457916</c:v>
                </c:pt>
                <c:pt idx="1">
                  <c:v>985.6539353450122</c:v>
                </c:pt>
                <c:pt idx="2">
                  <c:v>1244.1908236279196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73-4E4D-8EDF-BD1BCF25A6DE}"/>
            </c:ext>
          </c:extLst>
        </c:ser>
        <c:ser>
          <c:idx val="1"/>
          <c:order val="1"/>
          <c:tx>
            <c:v>Blended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73-4E4D-8EDF-BD1BCF25A6DE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73-4E4D-8EDF-BD1BCF25A6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(2)'!$BP$264:$BR$264</c:f>
              <c:numCache>
                <c:formatCode>"$"#,##0</c:formatCode>
                <c:ptCount val="3"/>
                <c:pt idx="0">
                  <c:v>708.76431437457916</c:v>
                </c:pt>
                <c:pt idx="1">
                  <c:v>971.22552838212891</c:v>
                </c:pt>
                <c:pt idx="2">
                  <c:v>1215.9142142506544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A73-4E4D-8EDF-BD1BCF25A6DE}"/>
            </c:ext>
          </c:extLst>
        </c:ser>
        <c:ser>
          <c:idx val="2"/>
          <c:order val="2"/>
          <c:tx>
            <c:v>Medicaid Spending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73-4E4D-8EDF-BD1BCF25A6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(2)'!$BJ$255:$BL$255</c:f>
              <c:numCache>
                <c:formatCode>"$"#,##0</c:formatCode>
                <c:ptCount val="3"/>
                <c:pt idx="0">
                  <c:v>708.76431437457916</c:v>
                </c:pt>
                <c:pt idx="1">
                  <c:v>801.90176628719132</c:v>
                </c:pt>
                <c:pt idx="2">
                  <c:v>907.27824430882652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A73-4E4D-8EDF-BD1BCF25A6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0151312"/>
        <c:axId val="620153024"/>
      </c:lineChart>
      <c:catAx>
        <c:axId val="62015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3024"/>
        <c:crosses val="autoZero"/>
        <c:auto val="1"/>
        <c:lblAlgn val="ctr"/>
        <c:lblOffset val="100"/>
        <c:noMultiLvlLbl val="0"/>
      </c:catAx>
      <c:valAx>
        <c:axId val="6201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 Home and Community Care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Post-COVID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CF-ED45-AFFE-5C0859E7582D}"/>
                </c:ext>
              </c:extLst>
            </c:dLbl>
            <c:dLbl>
              <c:idx val="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CF-ED45-AFFE-5C0859E75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(2)'!$BP$256:$BR$256</c:f>
              <c:numCache>
                <c:formatCode>"$"#,##0</c:formatCode>
                <c:ptCount val="3"/>
                <c:pt idx="0">
                  <c:v>848.14804232188931</c:v>
                </c:pt>
                <c:pt idx="1">
                  <c:v>1076.6095775537924</c:v>
                </c:pt>
                <c:pt idx="2">
                  <c:v>1206.9104815110577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CF-ED45-AFFE-5C0859E7582D}"/>
            </c:ext>
          </c:extLst>
        </c:ser>
        <c:ser>
          <c:idx val="1"/>
          <c:order val="1"/>
          <c:tx>
            <c:v>Blended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(2)'!$BP$265:$BR$265</c:f>
              <c:numCache>
                <c:formatCode>"$"#,##0</c:formatCode>
                <c:ptCount val="3"/>
                <c:pt idx="0">
                  <c:v>848.14804232188931</c:v>
                </c:pt>
                <c:pt idx="1">
                  <c:v>1104.1965349316606</c:v>
                </c:pt>
                <c:pt idx="2">
                  <c:v>1308.8020189973427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CCF-ED45-AFFE-5C0859E7582D}"/>
            </c:ext>
          </c:extLst>
        </c:ser>
        <c:ser>
          <c:idx val="2"/>
          <c:order val="2"/>
          <c:tx>
            <c:v>Medicaid Spending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CF-ED45-AFFE-5C0859E7582D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CF-ED45-AFFE-5C0859E75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(2)'!$BJ$256:$BL$256</c:f>
              <c:numCache>
                <c:formatCode>"$"#,##0</c:formatCode>
                <c:ptCount val="3"/>
                <c:pt idx="0">
                  <c:v>848.14804232188931</c:v>
                </c:pt>
                <c:pt idx="1">
                  <c:v>959.60166083009062</c:v>
                </c:pt>
                <c:pt idx="2">
                  <c:v>1085.7012001666481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CCF-ED45-AFFE-5C0859E758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0151312"/>
        <c:axId val="620153024"/>
      </c:lineChart>
      <c:catAx>
        <c:axId val="62015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3024"/>
        <c:crosses val="autoZero"/>
        <c:auto val="1"/>
        <c:lblAlgn val="ctr"/>
        <c:lblOffset val="100"/>
        <c:noMultiLvlLbl val="0"/>
      </c:catAx>
      <c:valAx>
        <c:axId val="6201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Assisted Living Facilities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Post-COVID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7E-D64D-9EA4-3C006528A27D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7E-D64D-9EA4-3C006528A2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(2)'!$BP$255:$BR$255</c:f>
              <c:numCache>
                <c:formatCode>"$"#,##0</c:formatCode>
                <c:ptCount val="3"/>
                <c:pt idx="0">
                  <c:v>708.76431437457916</c:v>
                </c:pt>
                <c:pt idx="1">
                  <c:v>985.6539353450122</c:v>
                </c:pt>
                <c:pt idx="2">
                  <c:v>1244.1908236279196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7E-D64D-9EA4-3C006528A27D}"/>
            </c:ext>
          </c:extLst>
        </c:ser>
        <c:ser>
          <c:idx val="1"/>
          <c:order val="1"/>
          <c:tx>
            <c:v>Blended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7E-D64D-9EA4-3C006528A27D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7E-D64D-9EA4-3C006528A2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(2)'!$BP$264:$BR$264</c:f>
              <c:numCache>
                <c:formatCode>"$"#,##0</c:formatCode>
                <c:ptCount val="3"/>
                <c:pt idx="0">
                  <c:v>708.76431437457916</c:v>
                </c:pt>
                <c:pt idx="1">
                  <c:v>971.22552838212891</c:v>
                </c:pt>
                <c:pt idx="2">
                  <c:v>1215.9142142506544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C7E-D64D-9EA4-3C006528A27D}"/>
            </c:ext>
          </c:extLst>
        </c:ser>
        <c:ser>
          <c:idx val="2"/>
          <c:order val="2"/>
          <c:tx>
            <c:v>Medicaid Spending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7E-D64D-9EA4-3C006528A2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(2)'!$BJ$255:$BL$255</c:f>
              <c:numCache>
                <c:formatCode>"$"#,##0</c:formatCode>
                <c:ptCount val="3"/>
                <c:pt idx="0">
                  <c:v>708.76431437457916</c:v>
                </c:pt>
                <c:pt idx="1">
                  <c:v>801.90176628719132</c:v>
                </c:pt>
                <c:pt idx="2">
                  <c:v>907.27824430882652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C7E-D64D-9EA4-3C006528A2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0151312"/>
        <c:axId val="620153024"/>
      </c:lineChart>
      <c:catAx>
        <c:axId val="62015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3024"/>
        <c:crosses val="autoZero"/>
        <c:auto val="1"/>
        <c:lblAlgn val="ctr"/>
        <c:lblOffset val="100"/>
        <c:noMultiLvlLbl val="0"/>
      </c:catAx>
      <c:valAx>
        <c:axId val="6201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 Home and Community Care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Post-COVID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C1-9A46-8E61-30894C511240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C1-9A46-8E61-30894C511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(2)'!$BP$256:$BR$256</c:f>
              <c:numCache>
                <c:formatCode>"$"#,##0</c:formatCode>
                <c:ptCount val="3"/>
                <c:pt idx="0">
                  <c:v>848.14804232188931</c:v>
                </c:pt>
                <c:pt idx="1">
                  <c:v>1076.6095775537924</c:v>
                </c:pt>
                <c:pt idx="2">
                  <c:v>1206.9104815110577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C1-9A46-8E61-30894C511240}"/>
            </c:ext>
          </c:extLst>
        </c:ser>
        <c:ser>
          <c:idx val="1"/>
          <c:order val="1"/>
          <c:tx>
            <c:v>Blended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(2)'!$BP$265:$BR$265</c:f>
              <c:numCache>
                <c:formatCode>"$"#,##0</c:formatCode>
                <c:ptCount val="3"/>
                <c:pt idx="0">
                  <c:v>848.14804232188931</c:v>
                </c:pt>
                <c:pt idx="1">
                  <c:v>1104.1965349316606</c:v>
                </c:pt>
                <c:pt idx="2">
                  <c:v>1308.8020189973427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C1-9A46-8E61-30894C511240}"/>
            </c:ext>
          </c:extLst>
        </c:ser>
        <c:ser>
          <c:idx val="2"/>
          <c:order val="2"/>
          <c:tx>
            <c:v>Medicaid Spending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C1-9A46-8E61-30894C511240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C1-9A46-8E61-30894C511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 (2)'!$BJ$248:$BL$248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 (2)'!$BJ$256:$BL$256</c:f>
              <c:numCache>
                <c:formatCode>"$"#,##0</c:formatCode>
                <c:ptCount val="3"/>
                <c:pt idx="0">
                  <c:v>848.14804232188931</c:v>
                </c:pt>
                <c:pt idx="1">
                  <c:v>959.60166083009062</c:v>
                </c:pt>
                <c:pt idx="2">
                  <c:v>1085.7012001666481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FC1-9A46-8E61-30894C5112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0151312"/>
        <c:axId val="620153024"/>
      </c:lineChart>
      <c:catAx>
        <c:axId val="62015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3024"/>
        <c:crosses val="autoZero"/>
        <c:auto val="1"/>
        <c:lblAlgn val="ctr"/>
        <c:lblOffset val="100"/>
        <c:noMultiLvlLbl val="0"/>
      </c:catAx>
      <c:valAx>
        <c:axId val="6201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 LTSS 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Post-COVID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0B-7A4C-8F1A-398BF40B68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V4'!$BP$250:$BR$250</c:f>
              <c:numCache>
                <c:formatCode>"$"#,##0</c:formatCode>
                <c:ptCount val="3"/>
                <c:pt idx="0">
                  <c:v>3318.4553107779689</c:v>
                </c:pt>
                <c:pt idx="1">
                  <c:v>4746.4305996316098</c:v>
                </c:pt>
                <c:pt idx="2">
                  <c:v>6467.5426928598727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0B-7A4C-8F1A-398BF40B6800}"/>
            </c:ext>
          </c:extLst>
        </c:ser>
        <c:ser>
          <c:idx val="1"/>
          <c:order val="1"/>
          <c:tx>
            <c:v>Blended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V4'!$BP$259:$BR$259</c:f>
              <c:numCache>
                <c:formatCode>"$"#,##0</c:formatCode>
                <c:ptCount val="3"/>
                <c:pt idx="0">
                  <c:v>3318.4553107779689</c:v>
                </c:pt>
                <c:pt idx="1">
                  <c:v>5086.6886653141255</c:v>
                </c:pt>
                <c:pt idx="2">
                  <c:v>7461.9141382016742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0B-7A4C-8F1A-398BF40B6800}"/>
            </c:ext>
          </c:extLst>
        </c:ser>
        <c:ser>
          <c:idx val="2"/>
          <c:order val="2"/>
          <c:tx>
            <c:v>Medicaid Spending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0B-7A4C-8F1A-398BF40B68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V4'!$BJ$250:$BL$250</c:f>
              <c:numCache>
                <c:formatCode>_("$"* #,##0_);_("$"* \(#,##0\);_("$"* "-"??_);_(@_)</c:formatCode>
                <c:ptCount val="3"/>
                <c:pt idx="0">
                  <c:v>3318.4553107779689</c:v>
                </c:pt>
                <c:pt idx="1">
                  <c:v>3754.5275927247035</c:v>
                </c:pt>
                <c:pt idx="2">
                  <c:v>4247.9033539331958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0B-7A4C-8F1A-398BF40B680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0151312"/>
        <c:axId val="620153024"/>
      </c:lineChart>
      <c:catAx>
        <c:axId val="62015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3024"/>
        <c:crosses val="autoZero"/>
        <c:auto val="1"/>
        <c:lblAlgn val="ctr"/>
        <c:lblOffset val="100"/>
        <c:noMultiLvlLbl val="0"/>
      </c:catAx>
      <c:valAx>
        <c:axId val="6201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Nursing Facilities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Post-COVID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CE-114A-81BB-A172DE0FB17D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CE-114A-81BB-A172DE0FB1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V4'!$BP$254:$BR$254</c:f>
              <c:numCache>
                <c:formatCode>"$"#,##0</c:formatCode>
                <c:ptCount val="3"/>
                <c:pt idx="0">
                  <c:v>1430.8647249654784</c:v>
                </c:pt>
                <c:pt idx="1">
                  <c:v>2047.7357585032908</c:v>
                </c:pt>
                <c:pt idx="2">
                  <c:v>2900.6269327876958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CE-114A-81BB-A172DE0FB17D}"/>
            </c:ext>
          </c:extLst>
        </c:ser>
        <c:ser>
          <c:idx val="1"/>
          <c:order val="1"/>
          <c:tx>
            <c:v>Blended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CE-114A-81BB-A172DE0FB17D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CE-114A-81BB-A172DE0FB1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V4'!$BP$263:$BR$263</c:f>
              <c:numCache>
                <c:formatCode>"$"#,##0</c:formatCode>
                <c:ptCount val="3"/>
                <c:pt idx="0">
                  <c:v>1430.8647249654784</c:v>
                </c:pt>
                <c:pt idx="1">
                  <c:v>2345.706932706109</c:v>
                </c:pt>
                <c:pt idx="2">
                  <c:v>3776.7434285015729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0CE-114A-81BB-A172DE0FB17D}"/>
            </c:ext>
          </c:extLst>
        </c:ser>
        <c:ser>
          <c:idx val="2"/>
          <c:order val="2"/>
          <c:tx>
            <c:v>Medicaid Spending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CE-114A-81BB-A172DE0FB17D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CE-114A-81BB-A172DE0FB17D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0CE-114A-81BB-A172DE0FB1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'Post and Blend V4'!$BJ$248:$BL$248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'Post and Blend V4'!$BJ$254:$BL$254</c:f>
              <c:numCache>
                <c:formatCode>_("$"* #,##0_);_("$"* \(#,##0\);_("$"* "-"??_);_(@_)</c:formatCode>
                <c:ptCount val="3"/>
                <c:pt idx="0">
                  <c:v>1430.8647249654784</c:v>
                </c:pt>
                <c:pt idx="1">
                  <c:v>1618.892101361427</c:v>
                </c:pt>
                <c:pt idx="2">
                  <c:v>1831.62781926408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0CE-114A-81BB-A172DE0FB1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0151312"/>
        <c:axId val="620153024"/>
      </c:lineChart>
      <c:catAx>
        <c:axId val="62015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3024"/>
        <c:crosses val="autoZero"/>
        <c:auto val="1"/>
        <c:lblAlgn val="ctr"/>
        <c:lblOffset val="100"/>
        <c:noMultiLvlLbl val="0"/>
      </c:catAx>
      <c:valAx>
        <c:axId val="6201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5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98011615507973"/>
          <c:y val="0.19147907801033903"/>
          <c:w val="0.84066451489180749"/>
          <c:h val="0.694214095058689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77-484F-B563-C96BFE787DE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77-484F-B563-C96BFE787DE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77-484F-B563-C96BFE787DE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77-484F-B563-C96BFE787DE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'LTSS Use Cat Year'!$J$6:$J$13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'LTSS Use Cat Year'!$L$6:$L$13</c:f>
              <c:numCache>
                <c:formatCode>0</c:formatCode>
                <c:ptCount val="8"/>
                <c:pt idx="0">
                  <c:v>8883.3333333333339</c:v>
                </c:pt>
                <c:pt idx="1">
                  <c:v>8975</c:v>
                </c:pt>
                <c:pt idx="2">
                  <c:v>9315.5</c:v>
                </c:pt>
                <c:pt idx="3">
                  <c:v>9502.9166666666661</c:v>
                </c:pt>
                <c:pt idx="4">
                  <c:v>9518.1666666666661</c:v>
                </c:pt>
                <c:pt idx="5">
                  <c:v>9264.4166666666661</c:v>
                </c:pt>
                <c:pt idx="6">
                  <c:v>9609.9166666666661</c:v>
                </c:pt>
                <c:pt idx="7">
                  <c:v>9826.6666666666661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77-484F-B563-C96BFE787D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587520"/>
        <c:axId val="1800019983"/>
      </c:barChart>
      <c:catAx>
        <c:axId val="7558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800019983"/>
        <c:crosses val="autoZero"/>
        <c:auto val="1"/>
        <c:lblAlgn val="ctr"/>
        <c:lblOffset val="100"/>
        <c:noMultiLvlLbl val="0"/>
      </c:catAx>
      <c:valAx>
        <c:axId val="1800019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558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25-48B4-8DD9-A57687A15E4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25-48B4-8DD9-A57687A15E4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25-48B4-8DD9-A57687A15E4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25-48B4-8DD9-A57687A15E4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'LTSS Use Cat Year'!$J$6:$J$13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'LTSS Use Cat Year'!$M$6:$M$13</c:f>
              <c:numCache>
                <c:formatCode>0</c:formatCode>
                <c:ptCount val="8"/>
                <c:pt idx="0">
                  <c:v>20182.75</c:v>
                </c:pt>
                <c:pt idx="1">
                  <c:v>20912.75</c:v>
                </c:pt>
                <c:pt idx="2">
                  <c:v>21146.583333333332</c:v>
                </c:pt>
                <c:pt idx="3">
                  <c:v>21615.75</c:v>
                </c:pt>
                <c:pt idx="4">
                  <c:v>21852.5</c:v>
                </c:pt>
                <c:pt idx="5">
                  <c:v>21959.5</c:v>
                </c:pt>
                <c:pt idx="6">
                  <c:v>22332.75</c:v>
                </c:pt>
                <c:pt idx="7">
                  <c:v>22600.666666666668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25-48B4-8DD9-A57687A15E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361504"/>
        <c:axId val="75557344"/>
      </c:barChart>
      <c:catAx>
        <c:axId val="7136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5557344"/>
        <c:crosses val="autoZero"/>
        <c:auto val="1"/>
        <c:lblAlgn val="ctr"/>
        <c:lblOffset val="100"/>
        <c:noMultiLvlLbl val="0"/>
      </c:catAx>
      <c:valAx>
        <c:axId val="7555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136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EB-4A35-9F4C-9B339F9FBE1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EB-4A35-9F4C-9B339F9FBE1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EB-4A35-9F4C-9B339F9FBE1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0EB-4A35-9F4C-9B339F9FBE1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'LTSS Use Cat Year'!$J$6:$J$13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'LTSS Use Cat Year'!$N$6:$N$13</c:f>
              <c:numCache>
                <c:formatCode>0</c:formatCode>
                <c:ptCount val="8"/>
                <c:pt idx="0">
                  <c:v>8429.4166666666661</c:v>
                </c:pt>
                <c:pt idx="1">
                  <c:v>8249.75</c:v>
                </c:pt>
                <c:pt idx="2">
                  <c:v>7990.75</c:v>
                </c:pt>
                <c:pt idx="3">
                  <c:v>7648.333333333333</c:v>
                </c:pt>
                <c:pt idx="4">
                  <c:v>6838.833333333333</c:v>
                </c:pt>
                <c:pt idx="5">
                  <c:v>6631</c:v>
                </c:pt>
                <c:pt idx="6">
                  <c:v>6598.75</c:v>
                </c:pt>
                <c:pt idx="7">
                  <c:v>6638.5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EB-4A35-9F4C-9B339F9FBE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5755888"/>
        <c:axId val="119402208"/>
      </c:barChart>
      <c:catAx>
        <c:axId val="7575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19402208"/>
        <c:crosses val="autoZero"/>
        <c:auto val="1"/>
        <c:lblAlgn val="ctr"/>
        <c:lblOffset val="100"/>
        <c:noMultiLvlLbl val="0"/>
      </c:catAx>
      <c:valAx>
        <c:axId val="11940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575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dirty="0">
                <a:solidFill>
                  <a:schemeClr val="tx1"/>
                </a:solidFill>
              </a:rPr>
              <a:t>(Monthly Use Averaged Over Calendar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Quarters)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'Age Cat Q'!$K$5</c:f>
              <c:strCache>
                <c:ptCount val="1"/>
                <c:pt idx="0">
                  <c:v>Age 65-74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865"/>
              </a:solidFill>
              <a:ln w="63500">
                <a:solidFill>
                  <a:srgbClr val="003865"/>
                </a:solidFill>
              </a:ln>
              <a:effectLst/>
            </c:spPr>
          </c:marker>
          <c:cat>
            <c:numRef>
              <c:f>'Age Cat Q'!$J$6:$J$35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Q'!$K$130:$K$159</c:f>
              <c:numCache>
                <c:formatCode>0</c:formatCode>
                <c:ptCount val="30"/>
                <c:pt idx="0">
                  <c:v>12874.333333333334</c:v>
                </c:pt>
                <c:pt idx="1">
                  <c:v>12996</c:v>
                </c:pt>
                <c:pt idx="2">
                  <c:v>13181</c:v>
                </c:pt>
                <c:pt idx="3">
                  <c:v>13311</c:v>
                </c:pt>
                <c:pt idx="4">
                  <c:v>13435.333333333334</c:v>
                </c:pt>
                <c:pt idx="5">
                  <c:v>13582.666666666666</c:v>
                </c:pt>
                <c:pt idx="6">
                  <c:v>13678</c:v>
                </c:pt>
                <c:pt idx="7">
                  <c:v>13816.666666666666</c:v>
                </c:pt>
                <c:pt idx="8">
                  <c:v>13731.666666666666</c:v>
                </c:pt>
                <c:pt idx="9">
                  <c:v>13841.666666666666</c:v>
                </c:pt>
                <c:pt idx="10">
                  <c:v>13989.666666666666</c:v>
                </c:pt>
                <c:pt idx="11">
                  <c:v>14093.333333333334</c:v>
                </c:pt>
                <c:pt idx="12">
                  <c:v>14124</c:v>
                </c:pt>
                <c:pt idx="13">
                  <c:v>14287.333333333334</c:v>
                </c:pt>
                <c:pt idx="14">
                  <c:v>14439.666666666666</c:v>
                </c:pt>
                <c:pt idx="15">
                  <c:v>14601</c:v>
                </c:pt>
                <c:pt idx="16">
                  <c:v>14549.333333333334</c:v>
                </c:pt>
                <c:pt idx="17">
                  <c:v>14277.666666666666</c:v>
                </c:pt>
                <c:pt idx="18">
                  <c:v>14114.333333333334</c:v>
                </c:pt>
                <c:pt idx="19">
                  <c:v>14094.333333333334</c:v>
                </c:pt>
                <c:pt idx="20">
                  <c:v>14078.666666666666</c:v>
                </c:pt>
                <c:pt idx="21">
                  <c:v>14414.333333333334</c:v>
                </c:pt>
                <c:pt idx="22">
                  <c:v>14683.666666666666</c:v>
                </c:pt>
                <c:pt idx="23">
                  <c:v>14572.333333333334</c:v>
                </c:pt>
                <c:pt idx="24">
                  <c:v>14413.666666666666</c:v>
                </c:pt>
                <c:pt idx="25">
                  <c:v>14498</c:v>
                </c:pt>
                <c:pt idx="26">
                  <c:v>14703</c:v>
                </c:pt>
                <c:pt idx="27">
                  <c:v>14760</c:v>
                </c:pt>
                <c:pt idx="28">
                  <c:v>14704.333333333334</c:v>
                </c:pt>
                <c:pt idx="29">
                  <c:v>14814.666666666666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8E-44B0-9F33-154989132AB8}"/>
            </c:ext>
          </c:extLst>
        </c:ser>
        <c:ser>
          <c:idx val="1"/>
          <c:order val="1"/>
          <c:tx>
            <c:strRef>
              <c:f>'Age Cat Q'!$L$5</c:f>
              <c:strCache>
                <c:ptCount val="1"/>
                <c:pt idx="0">
                  <c:v>Age 75-84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63500">
                <a:solidFill>
                  <a:schemeClr val="accent2"/>
                </a:solidFill>
              </a:ln>
              <a:effectLst/>
            </c:spPr>
          </c:marker>
          <c:cat>
            <c:numRef>
              <c:f>'Age Cat Q'!$J$6:$J$35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Q'!$L$130:$L$159</c:f>
              <c:numCache>
                <c:formatCode>0</c:formatCode>
                <c:ptCount val="30"/>
                <c:pt idx="0">
                  <c:v>16614.666666666668</c:v>
                </c:pt>
                <c:pt idx="1">
                  <c:v>16620.333333333332</c:v>
                </c:pt>
                <c:pt idx="2">
                  <c:v>16745.333333333332</c:v>
                </c:pt>
                <c:pt idx="3">
                  <c:v>16850.333333333332</c:v>
                </c:pt>
                <c:pt idx="4">
                  <c:v>16962</c:v>
                </c:pt>
                <c:pt idx="5">
                  <c:v>17071.666666666668</c:v>
                </c:pt>
                <c:pt idx="6">
                  <c:v>17153.333333333332</c:v>
                </c:pt>
                <c:pt idx="7">
                  <c:v>17199.666666666668</c:v>
                </c:pt>
                <c:pt idx="8">
                  <c:v>17420.333333333332</c:v>
                </c:pt>
                <c:pt idx="9">
                  <c:v>17433.333333333332</c:v>
                </c:pt>
                <c:pt idx="10">
                  <c:v>17588</c:v>
                </c:pt>
                <c:pt idx="11">
                  <c:v>17665.666666666668</c:v>
                </c:pt>
                <c:pt idx="12">
                  <c:v>17767.333333333332</c:v>
                </c:pt>
                <c:pt idx="13">
                  <c:v>17753.666666666668</c:v>
                </c:pt>
                <c:pt idx="14">
                  <c:v>17863.333333333332</c:v>
                </c:pt>
                <c:pt idx="15">
                  <c:v>17947</c:v>
                </c:pt>
                <c:pt idx="16">
                  <c:v>17976.333333333332</c:v>
                </c:pt>
                <c:pt idx="17">
                  <c:v>17599.666666666668</c:v>
                </c:pt>
                <c:pt idx="18">
                  <c:v>17307.333333333332</c:v>
                </c:pt>
                <c:pt idx="19">
                  <c:v>17112.333333333332</c:v>
                </c:pt>
                <c:pt idx="20">
                  <c:v>16773.666666666668</c:v>
                </c:pt>
                <c:pt idx="21">
                  <c:v>16938.333333333332</c:v>
                </c:pt>
                <c:pt idx="22">
                  <c:v>17210</c:v>
                </c:pt>
                <c:pt idx="23">
                  <c:v>17283.666666666668</c:v>
                </c:pt>
                <c:pt idx="24">
                  <c:v>17436.666666666668</c:v>
                </c:pt>
                <c:pt idx="25">
                  <c:v>17551</c:v>
                </c:pt>
                <c:pt idx="26">
                  <c:v>17752.333333333332</c:v>
                </c:pt>
                <c:pt idx="27">
                  <c:v>17850.333333333332</c:v>
                </c:pt>
                <c:pt idx="28">
                  <c:v>18133.333333333332</c:v>
                </c:pt>
                <c:pt idx="29">
                  <c:v>18250.666666666668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8E-44B0-9F33-154989132AB8}"/>
            </c:ext>
          </c:extLst>
        </c:ser>
        <c:ser>
          <c:idx val="2"/>
          <c:order val="2"/>
          <c:tx>
            <c:strRef>
              <c:f>'Age Cat Q'!$M$5</c:f>
              <c:strCache>
                <c:ptCount val="1"/>
                <c:pt idx="0">
                  <c:v>Age 85+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63500">
                <a:solidFill>
                  <a:schemeClr val="accent3"/>
                </a:solidFill>
              </a:ln>
              <a:effectLst/>
            </c:spPr>
          </c:marker>
          <c:cat>
            <c:numRef>
              <c:f>'Age Cat Q'!$J$6:$J$35</c:f>
              <c:numCache>
                <c:formatCode>General</c:formatCode>
                <c:ptCount val="30"/>
                <c:pt idx="0">
                  <c:v>2016.1</c:v>
                </c:pt>
                <c:pt idx="1">
                  <c:v>2016.2</c:v>
                </c:pt>
                <c:pt idx="2">
                  <c:v>2016.3</c:v>
                </c:pt>
                <c:pt idx="3">
                  <c:v>2016.4</c:v>
                </c:pt>
                <c:pt idx="4">
                  <c:v>2017.1</c:v>
                </c:pt>
                <c:pt idx="5">
                  <c:v>2017.2</c:v>
                </c:pt>
                <c:pt idx="6">
                  <c:v>2017.3</c:v>
                </c:pt>
                <c:pt idx="7">
                  <c:v>2017.4</c:v>
                </c:pt>
                <c:pt idx="8">
                  <c:v>2018.1</c:v>
                </c:pt>
                <c:pt idx="9">
                  <c:v>2018.2</c:v>
                </c:pt>
                <c:pt idx="10">
                  <c:v>2018.3</c:v>
                </c:pt>
                <c:pt idx="11">
                  <c:v>2018.4</c:v>
                </c:pt>
                <c:pt idx="12">
                  <c:v>2019.1</c:v>
                </c:pt>
                <c:pt idx="13">
                  <c:v>2019.2</c:v>
                </c:pt>
                <c:pt idx="14">
                  <c:v>2019.3</c:v>
                </c:pt>
                <c:pt idx="15">
                  <c:v>2019.4</c:v>
                </c:pt>
                <c:pt idx="16">
                  <c:v>2020.1</c:v>
                </c:pt>
                <c:pt idx="17">
                  <c:v>2020.2</c:v>
                </c:pt>
                <c:pt idx="18">
                  <c:v>2020.3</c:v>
                </c:pt>
                <c:pt idx="19">
                  <c:v>2020.4</c:v>
                </c:pt>
                <c:pt idx="20">
                  <c:v>2021.1</c:v>
                </c:pt>
                <c:pt idx="21">
                  <c:v>2021.2</c:v>
                </c:pt>
                <c:pt idx="22">
                  <c:v>2021.3</c:v>
                </c:pt>
                <c:pt idx="23">
                  <c:v>2021.4</c:v>
                </c:pt>
                <c:pt idx="24">
                  <c:v>2022.1</c:v>
                </c:pt>
                <c:pt idx="25">
                  <c:v>2022.2</c:v>
                </c:pt>
                <c:pt idx="26">
                  <c:v>2022.3</c:v>
                </c:pt>
                <c:pt idx="27">
                  <c:v>2022.4</c:v>
                </c:pt>
                <c:pt idx="28">
                  <c:v>2023.1</c:v>
                </c:pt>
                <c:pt idx="29">
                  <c:v>2023.2</c:v>
                </c:pt>
              </c:numCache>
            </c:numRef>
          </c:cat>
          <c:val>
            <c:numRef>
              <c:f>'Age Cat Q'!$M$130:$M$159</c:f>
              <c:numCache>
                <c:formatCode>0</c:formatCode>
                <c:ptCount val="30"/>
                <c:pt idx="0">
                  <c:v>21232.666666666668</c:v>
                </c:pt>
                <c:pt idx="1">
                  <c:v>21074</c:v>
                </c:pt>
                <c:pt idx="2">
                  <c:v>21031</c:v>
                </c:pt>
                <c:pt idx="3">
                  <c:v>20975</c:v>
                </c:pt>
                <c:pt idx="4">
                  <c:v>20823.666666666668</c:v>
                </c:pt>
                <c:pt idx="5">
                  <c:v>20549.333333333332</c:v>
                </c:pt>
                <c:pt idx="6">
                  <c:v>20524</c:v>
                </c:pt>
                <c:pt idx="7">
                  <c:v>20384.666666666668</c:v>
                </c:pt>
                <c:pt idx="8">
                  <c:v>20183</c:v>
                </c:pt>
                <c:pt idx="9">
                  <c:v>19787.666666666668</c:v>
                </c:pt>
                <c:pt idx="10">
                  <c:v>19917.666666666668</c:v>
                </c:pt>
                <c:pt idx="11">
                  <c:v>19712.333333333332</c:v>
                </c:pt>
                <c:pt idx="12">
                  <c:v>19530</c:v>
                </c:pt>
                <c:pt idx="13">
                  <c:v>19304.333333333332</c:v>
                </c:pt>
                <c:pt idx="14">
                  <c:v>19188</c:v>
                </c:pt>
                <c:pt idx="15">
                  <c:v>19097.333333333332</c:v>
                </c:pt>
                <c:pt idx="16">
                  <c:v>18862</c:v>
                </c:pt>
                <c:pt idx="17">
                  <c:v>18313.333333333332</c:v>
                </c:pt>
                <c:pt idx="18">
                  <c:v>17780.666666666668</c:v>
                </c:pt>
                <c:pt idx="19">
                  <c:v>17257</c:v>
                </c:pt>
                <c:pt idx="20">
                  <c:v>16436</c:v>
                </c:pt>
                <c:pt idx="21">
                  <c:v>16571.333333333332</c:v>
                </c:pt>
                <c:pt idx="22">
                  <c:v>16839.666666666668</c:v>
                </c:pt>
                <c:pt idx="23">
                  <c:v>16671.666666666668</c:v>
                </c:pt>
                <c:pt idx="24">
                  <c:v>16320</c:v>
                </c:pt>
                <c:pt idx="25">
                  <c:v>16343.666666666666</c:v>
                </c:pt>
                <c:pt idx="26">
                  <c:v>16414</c:v>
                </c:pt>
                <c:pt idx="27">
                  <c:v>16381</c:v>
                </c:pt>
                <c:pt idx="28">
                  <c:v>16256.333333333334</c:v>
                </c:pt>
                <c:pt idx="29">
                  <c:v>16096.333333333334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8E-44B0-9F33-154989132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1581119"/>
        <c:axId val="1702655231"/>
      </c:lineChart>
      <c:catAx>
        <c:axId val="169158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02655231"/>
        <c:crosses val="autoZero"/>
        <c:auto val="1"/>
        <c:lblAlgn val="ctr"/>
        <c:lblOffset val="100"/>
        <c:noMultiLvlLbl val="0"/>
      </c:catAx>
      <c:valAx>
        <c:axId val="1702655231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9158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105776180151397"/>
          <c:y val="0.91714976261767933"/>
          <c:w val="0.47788447639697212"/>
          <c:h val="8.285023738232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0.18943</cdr:x>
      <cdr:y>0.85226</cdr:y>
    </cdr:from>
    <cdr:to>
      <cdr:x>0.52022</cdr:x>
      <cdr:y>0.94415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6A030EC-31EB-2114-576F-00EA9ADD0364}"/>
            </a:ext>
          </a:extLst>
        </cdr:cNvPr>
        <cdr:cNvSpPr txBox="1"/>
      </cdr:nvSpPr>
      <cdr:spPr>
        <a:xfrm xmlns:a="http://schemas.openxmlformats.org/drawingml/2006/main">
          <a:off x="1991950" y="4058892"/>
          <a:ext cx="3478456" cy="437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kern="1200" dirty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Pre-COVID Scenario</a:t>
          </a:r>
        </a:p>
      </cdr:txBody>
    </cdr:sp>
  </cdr:relSizeAnchor>
  <cdr:relSizeAnchor xmlns:cdr="http://schemas.openxmlformats.org/drawingml/2006/chartDrawing">
    <cdr:from>
      <cdr:x>0.61583</cdr:x>
      <cdr:y>0.84518</cdr:y>
    </cdr:from>
    <cdr:to>
      <cdr:x>0.94662</cdr:x>
      <cdr:y>0.99616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1CC3288-7222-FBC3-D356-D7BCF88D93F1}"/>
            </a:ext>
          </a:extLst>
        </cdr:cNvPr>
        <cdr:cNvSpPr txBox="1"/>
      </cdr:nvSpPr>
      <cdr:spPr>
        <a:xfrm xmlns:a="http://schemas.openxmlformats.org/drawingml/2006/main">
          <a:off x="6475774" y="4025153"/>
          <a:ext cx="3478455" cy="719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kern="1200" dirty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Blended</a:t>
          </a:r>
          <a:r>
            <a:rPr lang="en-US" sz="2000" kern="1200" baseline="0" dirty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(Pre/Post </a:t>
          </a:r>
          <a:r>
            <a:rPr lang="en-US" sz="2000" kern="1200" dirty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COVID) Scenario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0.20618</cdr:x>
      <cdr:y>0.85908</cdr:y>
    </cdr:from>
    <cdr:to>
      <cdr:x>0.45714</cdr:x>
      <cdr:y>0.95097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6A030EC-31EB-2114-576F-00EA9ADD0364}"/>
            </a:ext>
          </a:extLst>
        </cdr:cNvPr>
        <cdr:cNvSpPr txBox="1"/>
      </cdr:nvSpPr>
      <cdr:spPr>
        <a:xfrm xmlns:a="http://schemas.openxmlformats.org/drawingml/2006/main">
          <a:off x="2299501" y="4177152"/>
          <a:ext cx="2798973" cy="446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kern="1200" dirty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Pre-COVID Scenario</a:t>
          </a:r>
        </a:p>
      </cdr:txBody>
    </cdr:sp>
  </cdr:relSizeAnchor>
  <cdr:relSizeAnchor xmlns:cdr="http://schemas.openxmlformats.org/drawingml/2006/chartDrawing">
    <cdr:from>
      <cdr:x>0.63008</cdr:x>
      <cdr:y>0.85908</cdr:y>
    </cdr:from>
    <cdr:to>
      <cdr:x>0.96087</cdr:x>
      <cdr:y>0.95097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1CC3288-7222-FBC3-D356-D7BCF88D93F1}"/>
            </a:ext>
          </a:extLst>
        </cdr:cNvPr>
        <cdr:cNvSpPr txBox="1"/>
      </cdr:nvSpPr>
      <cdr:spPr>
        <a:xfrm xmlns:a="http://schemas.openxmlformats.org/drawingml/2006/main">
          <a:off x="7027221" y="4177152"/>
          <a:ext cx="3689271" cy="446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kern="1200" dirty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Blended</a:t>
          </a:r>
          <a:r>
            <a:rPr lang="en-US" sz="2000" kern="1200" baseline="0" dirty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(Pre/Post </a:t>
          </a:r>
          <a:r>
            <a:rPr lang="en-US" sz="2000" kern="1200" dirty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COVID) Scenario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7/16/2025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96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28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3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21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31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30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96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3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43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11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0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56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5CB20-355B-C15B-A489-9FC1A4892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CAD969-25D4-1B47-8148-7D7C37A0DE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432F1B-2DB9-EB21-C49E-D6069E121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5EE03-0E3D-BC82-E71E-F412D08A7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24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74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C33D3-8A04-23D8-3D0E-318EED884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40D76B-AD99-2034-5A83-41CE2A240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CB2DFD-CEC7-C8AF-27F2-D70EEE3E3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43913-4355-7662-E412-71EA1EA3E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08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30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88D6A-D2D9-BF66-5563-8A99A0317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13D24A-5AEC-4D2D-35BE-71F4983FC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2472DA-C54E-FEDC-234C-54BBA81F0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31D23-D4C2-375E-FE79-0F8BBA72D3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68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24BDF-677E-FE2F-F330-5DC8FEA60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CADC6E-54F6-7EF9-7C0F-AAFE560F6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CED151-041F-9203-F0A7-2720F1826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3CB0B-4A44-780A-3FBB-54FF48E33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04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470DE-3BAF-21C6-95CE-703E43824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3786B3-C136-6691-DA47-749C1DC1D8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62B8CE-BE45-F3A5-8A60-156806557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FC280-8746-A16A-F0B9-70D8972D6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4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2F2E4-C75B-C0C1-0D10-62FD07545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E43759-8BD8-1FE0-AAF6-57BDEA0456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10119C-F157-2E52-35AE-FC2BCFA40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ECD9A-EB5C-C84C-3EF8-AFF6736BA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36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E8A9E-DFC5-51C8-4856-5CFCEE503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7E49F2-BD7D-39BB-1D75-BAF39A8E0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53FCCB-1DC0-ED49-696C-B7A6650CB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80186-75C2-0DA3-E724-341F21728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5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106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3CA3E-54DA-F8BA-9546-E9D4B907E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D9058C-29CC-3DFD-8AC4-08A2E9983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567128-EDAA-DF33-A031-7FB4C1115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8F293-C1A7-4926-084B-601DE5F3A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627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CFC18-78D5-C2B0-D92A-79270225B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2B58F1-3CC7-4644-E42A-F0E92E81D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0042CB-E0C7-803D-31EE-1846C15B67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E48E4-869E-EDB0-9CA3-7580C2CF0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467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4F754-9C3E-EB87-1BAA-E9DC067CC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6179D3-1209-35E9-47BF-EA8F6FB6F1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A711CE-0642-EC5F-F81A-D7567FFE0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ACBD3-8EBA-2C41-95C4-DC361FF1B4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865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DD0B-CA9A-99DC-2E73-7498066E6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E7F0CF-258B-B21B-DCA7-9C36065D89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BF8BB4-C11C-57C5-339F-445FBCA31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11D59-DFFB-5F4D-A259-256E878F4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651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1EF98-D472-7702-FEEB-F8D767213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98D9FD-342A-2919-67E3-C9C621821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7B588D-6105-937D-0644-0373C34F2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F51A3-5158-EDE9-26D2-B21ADA2BE3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63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B0C58-50BE-3840-741D-E227E5953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E883EA-E55F-03A8-4C99-02CC82870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CC0590-AE6C-F121-84C5-B5FB91A5E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D86B5-204B-071D-7184-F1605BB88D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096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07123-A3AF-AC89-AF7C-D6BDC7EE7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BCD312-9AF7-D139-F9A8-2CB039ED3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FB1FF0-5FB8-B2EB-C8B2-0B4962555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751B3-DCA0-5378-3176-6238BD557B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668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74A28-9270-D893-245F-01C8E773F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7AB649-C4AF-D2E2-9070-BF6131EBDA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141CAB-D525-FBFF-14A9-C908277EF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DD2E8-4E12-18C5-19C9-0831B7AE2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033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EAEC8-18FB-DA61-7350-38CFCB14A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3945B2-D005-2F72-DD17-AB118E420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1F89CB-497A-DAD7-7A38-83AFC3403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FA018-2E9C-BA10-EBB0-458945C12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135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3B17B-28A7-6CA5-4C99-59F7B8230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475251-E731-8C85-046F-C41E608651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3D4266-6DC1-E3D1-4F4C-511AD58F0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F847-2BC5-387F-B067-A275BF011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3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483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BC939-94B0-9378-02B6-E839A9CBD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FCC7F8-2C09-985F-D2C0-CD60F0EE0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9B761C-8D7A-EE6A-D4B2-633C85F88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A7D14-5B45-36D6-34F1-C0871BEAA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42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31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15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6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05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5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8" descr="Minnesota Department of Human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20" y="970845"/>
            <a:ext cx="6468960" cy="22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8" descr="Minnesota Department of Human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19" y="970845"/>
            <a:ext cx="6468361" cy="22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pic>
        <p:nvPicPr>
          <p:cNvPr id="10" name="Picture 5" descr="Minnesota Department of Human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5" y="5690768"/>
            <a:ext cx="3200400" cy="1111147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 Background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</a:t>
            </a:r>
            <a:br>
              <a:rPr lang="en-US"/>
            </a:br>
            <a:r>
              <a:rPr lang="en-US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8" descr="Minnesota Department of Human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53400" y="334033"/>
            <a:ext cx="3200400" cy="1111147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edit background picture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mn.gov/dhs/ownyourfuture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Minnesota Department of Human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53400" y="311455"/>
            <a:ext cx="3200400" cy="11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 descr="Minnesota Department of Human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53400" y="311455"/>
            <a:ext cx="3200400" cy="11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No Header">
  <p:cSld name="Graphic No Head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8"/>
          <p:cNvSpPr/>
          <p:nvPr/>
        </p:nvSpPr>
        <p:spPr>
          <a:xfrm>
            <a:off x="0" y="1"/>
            <a:ext cx="12192000" cy="632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7" name="Google Shape;217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64511" y="6433851"/>
            <a:ext cx="737740" cy="30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48"/>
          <p:cNvCxnSpPr/>
          <p:nvPr/>
        </p:nvCxnSpPr>
        <p:spPr>
          <a:xfrm>
            <a:off x="95249" y="0"/>
            <a:ext cx="0" cy="6353178"/>
          </a:xfrm>
          <a:prstGeom prst="straightConnector1">
            <a:avLst/>
          </a:prstGeom>
          <a:noFill/>
          <a:ln w="25400" cap="flat" cmpd="sng">
            <a:solidFill>
              <a:srgbClr val="EEAF00">
                <a:alpha val="57647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9" name="Google Shape;219;p48"/>
          <p:cNvSpPr txBox="1">
            <a:spLocks noGrp="1"/>
          </p:cNvSpPr>
          <p:nvPr>
            <p:ph type="ftr" idx="11"/>
          </p:nvPr>
        </p:nvSpPr>
        <p:spPr>
          <a:xfrm>
            <a:off x="205647" y="6477919"/>
            <a:ext cx="10311787" cy="27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US"/>
              <a:t>mn.gov/dhs/ownyourfuture</a:t>
            </a:r>
            <a:endParaRPr/>
          </a:p>
        </p:txBody>
      </p:sp>
      <p:cxnSp>
        <p:nvCxnSpPr>
          <p:cNvPr id="220" name="Google Shape;220;p48"/>
          <p:cNvCxnSpPr/>
          <p:nvPr/>
        </p:nvCxnSpPr>
        <p:spPr>
          <a:xfrm>
            <a:off x="203200" y="1"/>
            <a:ext cx="0" cy="6357931"/>
          </a:xfrm>
          <a:prstGeom prst="straightConnector1">
            <a:avLst/>
          </a:prstGeom>
          <a:noFill/>
          <a:ln w="25400" cap="flat" cmpd="sng">
            <a:solidFill>
              <a:srgbClr val="EEAF00">
                <a:alpha val="57647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1" name="Google Shape;221;p48"/>
          <p:cNvSpPr>
            <a:spLocks noGrp="1"/>
          </p:cNvSpPr>
          <p:nvPr>
            <p:ph type="pic" idx="2"/>
          </p:nvPr>
        </p:nvSpPr>
        <p:spPr>
          <a:xfrm>
            <a:off x="362185" y="79375"/>
            <a:ext cx="11679296" cy="6152092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7611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301752" r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mn.gov/dhs/ownyourfuture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80" r:id="rId10"/>
    <p:sldLayoutId id="2147483773" r:id="rId11"/>
    <p:sldLayoutId id="2147483800" r:id="rId12"/>
    <p:sldLayoutId id="2147483688" r:id="rId13"/>
    <p:sldLayoutId id="2147483826" r:id="rId14"/>
    <p:sldLayoutId id="2147483801" r:id="rId15"/>
    <p:sldLayoutId id="2147483802" r:id="rId16"/>
    <p:sldLayoutId id="2147483803" r:id="rId17"/>
    <p:sldLayoutId id="2147483744" r:id="rId18"/>
    <p:sldLayoutId id="2147483793" r:id="rId19"/>
    <p:sldLayoutId id="2147483767" r:id="rId20"/>
    <p:sldLayoutId id="2147483771" r:id="rId21"/>
    <p:sldLayoutId id="2147483772" r:id="rId22"/>
    <p:sldLayoutId id="2147483820" r:id="rId23"/>
    <p:sldLayoutId id="2147483769" r:id="rId24"/>
    <p:sldLayoutId id="2147483770" r:id="rId25"/>
    <p:sldLayoutId id="2147483829" r:id="rId26"/>
    <p:sldLayoutId id="2147483732" r:id="rId27"/>
    <p:sldLayoutId id="2147483794" r:id="rId28"/>
    <p:sldLayoutId id="2147483733" r:id="rId29"/>
    <p:sldLayoutId id="2147483821" r:id="rId30"/>
    <p:sldLayoutId id="2147483805" r:id="rId31"/>
    <p:sldLayoutId id="2147483806" r:id="rId32"/>
    <p:sldLayoutId id="2147483822" r:id="rId33"/>
    <p:sldLayoutId id="2147483750" r:id="rId34"/>
    <p:sldLayoutId id="2147483765" r:id="rId35"/>
    <p:sldLayoutId id="2147483823" r:id="rId36"/>
    <p:sldLayoutId id="2147483809" r:id="rId37"/>
    <p:sldLayoutId id="2147483808" r:id="rId38"/>
    <p:sldLayoutId id="2147483824" r:id="rId39"/>
    <p:sldLayoutId id="2147483781" r:id="rId40"/>
    <p:sldLayoutId id="2147483825" r:id="rId41"/>
    <p:sldLayoutId id="2147483807" r:id="rId42"/>
    <p:sldLayoutId id="2147483819" r:id="rId43"/>
    <p:sldLayoutId id="2147483738" r:id="rId44"/>
    <p:sldLayoutId id="2147483739" r:id="rId45"/>
    <p:sldLayoutId id="2147483754" r:id="rId46"/>
    <p:sldLayoutId id="2147483755" r:id="rId47"/>
    <p:sldLayoutId id="2147483759" r:id="rId48"/>
    <p:sldLayoutId id="2147483753" r:id="rId49"/>
    <p:sldLayoutId id="2147483763" r:id="rId50"/>
    <p:sldLayoutId id="2147483762" r:id="rId51"/>
    <p:sldLayoutId id="2147483797" r:id="rId52"/>
    <p:sldLayoutId id="2147483827" r:id="rId53"/>
    <p:sldLayoutId id="2147483831" r:id="rId5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n.gov/dhs/assets/ltss-minneota-older-population-current-future-utilization-medicaid-payments_tcm1053-605160.pdf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Graphic"/>
          <p:cNvSpPr/>
          <p:nvPr/>
        </p:nvSpPr>
        <p:spPr>
          <a:xfrm>
            <a:off x="8046720" y="465513"/>
            <a:ext cx="3466407" cy="748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78644" y="5636952"/>
            <a:ext cx="11434712" cy="87745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Greg Arling and Zachary Hass | Purdue University</a:t>
            </a:r>
          </a:p>
          <a:p>
            <a:pPr>
              <a:spcBef>
                <a:spcPts val="4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Woodhouse and Lynn Blewett | SHADAC, University of Minnesota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4230661"/>
            <a:ext cx="11658600" cy="119922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and Future Use and Medicaid Payments for LTSS for Older People in Minnesota Over a 10-year Horizon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2 -- Final Project Report</a:t>
            </a:r>
          </a:p>
        </p:txBody>
      </p:sp>
      <p:pic>
        <p:nvPicPr>
          <p:cNvPr id="6" name="Picture Placeholder 5" descr="Logo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67" y="1470213"/>
            <a:ext cx="6498466" cy="14472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CBFA1-3EED-9C0D-1C75-6182E711C1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6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A028-A405-CC2D-0C30-44E11666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Percentage of Transitions Between LTSS Settings and Programs After First Entering LTSS (Top 20)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3A43C4ED-30D7-30E0-5A8F-1907BE400E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03" y="1497890"/>
            <a:ext cx="7256325" cy="361259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914A3-126D-736C-0F0D-E07216C5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69DC1-7AAF-529F-8AE1-C68487943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3465" y="4512764"/>
            <a:ext cx="5181600" cy="202614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 = Medicaid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Non-MA = Private sources of support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Non-LTSS = No longer using care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NF = Nursing Facility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EWR = Elderly Waiver Assisted Living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EWC = Elderly Waiver In-home and Community Care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PCA = Personal Care Assistant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 = Alternative Care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2658304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216A-55F9-B5D8-10ED-D0439BC8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COVID-19 and the LTSS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9D248-8BEF-F556-510C-6415419FE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 and the LTSS System</a:t>
            </a:r>
          </a:p>
          <a:p>
            <a:pPr marL="0" indent="0" algn="ctr">
              <a:buNone/>
            </a:pPr>
            <a:endParaRPr lang="en-US" sz="3600" dirty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C2398-12BD-3838-517B-4D75AA7B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32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A3DB-6C4C-A4EE-DFE1-B480020E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 in Minnesota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96722-3A23-E1C6-DDE6-15FA5D601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Minnesota’s outbreak of the COVID-19 pandemic</a:t>
            </a:r>
          </a:p>
          <a:p>
            <a:pPr lvl="1"/>
            <a:r>
              <a:rPr lang="en-US" sz="22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Outbreak </a:t>
            </a:r>
            <a:r>
              <a:rPr lang="en-US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2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egan in March 2020</a:t>
            </a:r>
          </a:p>
          <a:p>
            <a:pPr lvl="1"/>
            <a:r>
              <a:rPr lang="en-US" sz="22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Deaths peaked in winter of 2020-2021</a:t>
            </a:r>
          </a:p>
          <a:p>
            <a:pPr lvl="1"/>
            <a:r>
              <a:rPr lang="en-US" sz="22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en-US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aths s</a:t>
            </a:r>
            <a:r>
              <a:rPr lang="en-US" sz="22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ubsided through the rest of 2021 </a:t>
            </a:r>
          </a:p>
          <a:p>
            <a:r>
              <a:rPr lang="en-US" sz="26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Periods for purposes of the study</a:t>
            </a:r>
          </a:p>
          <a:p>
            <a:pPr lvl="1"/>
            <a:r>
              <a:rPr lang="en-US" sz="20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Pre-COVID – 2016 thru 2019 (2018-2019 serves as the baseline for future projections)</a:t>
            </a:r>
          </a:p>
          <a:p>
            <a:pPr lvl="1"/>
            <a:r>
              <a:rPr lang="en-US" sz="20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 – 2020 thru 2021</a:t>
            </a:r>
          </a:p>
          <a:p>
            <a:pPr lvl="1"/>
            <a:r>
              <a:rPr lang="en-US" sz="20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Post-COVID – 2022 thru mid-2023</a:t>
            </a:r>
          </a:p>
          <a:p>
            <a:r>
              <a:rPr lang="en-US" sz="26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85+ and nursing home users</a:t>
            </a:r>
          </a:p>
          <a:p>
            <a:pPr lvl="1"/>
            <a:r>
              <a:rPr lang="en-US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Experienced the highest all cause mortality across all three periods</a:t>
            </a:r>
          </a:p>
          <a:p>
            <a:pPr lvl="1"/>
            <a:r>
              <a:rPr lang="en-US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Mortality peaked during COVID period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04B23-BF2F-79CE-C6D5-B2C0C17E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5B15-907B-91CF-ABAC-860146B3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Deaths by Type of LTSS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0740E-DEE6-F980-FA0E-02D53C44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4D4618A-AD2D-22C1-C0E9-BFFA888C31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284416"/>
              </p:ext>
            </p:extLst>
          </p:nvPr>
        </p:nvGraphicFramePr>
        <p:xfrm>
          <a:off x="838200" y="1593850"/>
          <a:ext cx="10515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1983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6D0A3-49AE-27C0-27F1-938AE0C59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Deaths by 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2D868-89D6-7595-14F6-717F7AD5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77122AE-BBD5-4352-C864-FB4CB5C4AE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55243"/>
              </p:ext>
            </p:extLst>
          </p:nvPr>
        </p:nvGraphicFramePr>
        <p:xfrm>
          <a:off x="838200" y="1593850"/>
          <a:ext cx="10515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0013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216A-55F9-B5D8-10ED-D0439BC8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Annual LTSS Use by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9D248-8BEF-F556-510C-6415419FE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LTSS Use by Period</a:t>
            </a:r>
          </a:p>
          <a:p>
            <a:pPr marL="0" indent="0" algn="ctr">
              <a:buNone/>
            </a:pPr>
            <a:endParaRPr lang="en-US" sz="3600" dirty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C2398-12BD-3838-517B-4D75AA7B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61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3E2D6-F7C8-FE2A-8106-DAAAF6A4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Patterns in LTSS Use by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458B-C7C7-4B19-6133-6E01C548A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Nursing Facility residents trended steadily downward from 2016-2019, accelerated downward during the COVID period in 2020-2021, and plateaued at a lower level in 2022-2023</a:t>
            </a: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Assisted Living Facility residents trended upward 2016-2019, dipped during the COVID period in 2021, then resumed an upward trend in 2022-2023</a:t>
            </a: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HCBS participants trended steadily upward from 2016-2023 without interruption during the COVID period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8B67F-23BA-F183-52E1-40D30F31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72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E6C2-E29A-211F-28BD-618F64D32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Monthly Users by Year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1E2B7-406C-4315-AFC9-1DB29DC2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58D112E-369D-8A0A-E4E1-9E7A2D2175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013305"/>
              </p:ext>
            </p:extLst>
          </p:nvPr>
        </p:nvGraphicFramePr>
        <p:xfrm>
          <a:off x="838200" y="1593851"/>
          <a:ext cx="10515600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059854F-A350-88BC-A50F-0B1C0BD47A87}"/>
              </a:ext>
            </a:extLst>
          </p:cNvPr>
          <p:cNvSpPr/>
          <p:nvPr/>
        </p:nvSpPr>
        <p:spPr>
          <a:xfrm>
            <a:off x="2174240" y="5821680"/>
            <a:ext cx="3921760" cy="3651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Pre-COVID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D7EE84-4598-9C5D-50D1-DCB0B1CFFBCB}"/>
              </a:ext>
            </a:extLst>
          </p:cNvPr>
          <p:cNvSpPr/>
          <p:nvPr/>
        </p:nvSpPr>
        <p:spPr>
          <a:xfrm>
            <a:off x="6878320" y="5821679"/>
            <a:ext cx="1656080" cy="3651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745AB3-91BA-A321-DBCB-A17072591BDF}"/>
              </a:ext>
            </a:extLst>
          </p:cNvPr>
          <p:cNvSpPr/>
          <p:nvPr/>
        </p:nvSpPr>
        <p:spPr>
          <a:xfrm>
            <a:off x="9245600" y="5821679"/>
            <a:ext cx="1574800" cy="3651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Post-COVID</a:t>
            </a:r>
          </a:p>
        </p:txBody>
      </p:sp>
    </p:spTree>
    <p:extLst>
      <p:ext uri="{BB962C8B-B14F-4D97-AF65-F5344CB8AC3E}">
        <p14:creationId xmlns:p14="http://schemas.microsoft.com/office/powerpoint/2010/main" val="280321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5AD6A3-EF31-1D50-42C6-7F288C18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Monthly Users by LTSS Type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9740F1-D175-9882-6AC9-2A20F7DC93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286" y="1453689"/>
            <a:ext cx="3313481" cy="364033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Medicaid Nursing Facility Residents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A6F5C0-C0C6-39F4-73F3-8A52DFF4D0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88056" y="1452597"/>
            <a:ext cx="3308264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Non-Medicaid Nursing Facility Residents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92B7355-D7EC-DC0C-E0F7-34660FCCC2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58489" y="4158834"/>
            <a:ext cx="2929073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Assisted Living Facility Residents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32FA22-2002-43F9-80F8-C0D048FE7F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16045" y="4102574"/>
            <a:ext cx="4419034" cy="59986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and Community Based Services Participants</a:t>
            </a:r>
          </a:p>
        </p:txBody>
      </p:sp>
      <p:graphicFrame>
        <p:nvGraphicFramePr>
          <p:cNvPr id="25" name="Picture Placeholder 24">
            <a:extLst>
              <a:ext uri="{FF2B5EF4-FFF2-40B4-BE49-F238E27FC236}">
                <a16:creationId xmlns:a16="http://schemas.microsoft.com/office/drawing/2014/main" id="{6E53BD4D-F5DB-048C-A5B7-9DFD1FD2F3E3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901153097"/>
              </p:ext>
            </p:extLst>
          </p:nvPr>
        </p:nvGraphicFramePr>
        <p:xfrm>
          <a:off x="884666" y="1406206"/>
          <a:ext cx="4558948" cy="261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Picture Placeholder 27">
            <a:extLst>
              <a:ext uri="{FF2B5EF4-FFF2-40B4-BE49-F238E27FC236}">
                <a16:creationId xmlns:a16="http://schemas.microsoft.com/office/drawing/2014/main" id="{6B42229A-FC02-7D2A-4372-FF741AA803BD}"/>
              </a:ext>
            </a:extLst>
          </p:cNvPr>
          <p:cNvGraphicFramePr>
            <a:graphicFrameLocks noGrp="1"/>
          </p:cNvGraphicFramePr>
          <p:nvPr>
            <p:ph type="pic" sz="quarter" idx="18"/>
            <p:extLst>
              <p:ext uri="{D42A27DB-BD31-4B8C-83A1-F6EECF244321}">
                <p14:modId xmlns:p14="http://schemas.microsoft.com/office/powerpoint/2010/main" val="82654333"/>
              </p:ext>
            </p:extLst>
          </p:nvPr>
        </p:nvGraphicFramePr>
        <p:xfrm>
          <a:off x="884666" y="4014586"/>
          <a:ext cx="4896554" cy="270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Picture Placeholder 28">
            <a:extLst>
              <a:ext uri="{FF2B5EF4-FFF2-40B4-BE49-F238E27FC236}">
                <a16:creationId xmlns:a16="http://schemas.microsoft.com/office/drawing/2014/main" id="{E478BAD1-DBB2-A96C-3297-AD202D318A33}"/>
              </a:ext>
            </a:extLst>
          </p:cNvPr>
          <p:cNvGraphicFramePr>
            <a:graphicFrameLocks noGrp="1"/>
          </p:cNvGraphicFramePr>
          <p:nvPr>
            <p:ph type="pic" sz="quarter" idx="20"/>
            <p:extLst>
              <p:ext uri="{D42A27DB-BD31-4B8C-83A1-F6EECF244321}">
                <p14:modId xmlns:p14="http://schemas.microsoft.com/office/powerpoint/2010/main" val="1359326729"/>
              </p:ext>
            </p:extLst>
          </p:nvPr>
        </p:nvGraphicFramePr>
        <p:xfrm>
          <a:off x="6865421" y="4302421"/>
          <a:ext cx="4720283" cy="242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4C4050E3-D1EB-9B54-6811-AF61835E2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346917"/>
              </p:ext>
            </p:extLst>
          </p:nvPr>
        </p:nvGraphicFramePr>
        <p:xfrm>
          <a:off x="6777286" y="1728177"/>
          <a:ext cx="4896554" cy="229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16C4C1-CE08-9AE0-E128-2DDD66CC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38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F744-4684-F7DE-9AB8-9B994627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Trends Pre-COVID, COVID, and Post-COVID</a:t>
            </a:r>
            <a:endParaRPr lang="en-US" sz="32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0983F7C-1895-DAFC-5E8C-3D38F1A17D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86078"/>
              </p:ext>
            </p:extLst>
          </p:nvPr>
        </p:nvGraphicFramePr>
        <p:xfrm>
          <a:off x="838200" y="1593850"/>
          <a:ext cx="10515600" cy="4708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960">
                  <a:extLst>
                    <a:ext uri="{9D8B030D-6E8A-4147-A177-3AD203B41FA5}">
                      <a16:colId xmlns:a16="http://schemas.microsoft.com/office/drawing/2014/main" val="2947849266"/>
                    </a:ext>
                  </a:extLst>
                </a:gridCol>
                <a:gridCol w="2275840">
                  <a:extLst>
                    <a:ext uri="{9D8B030D-6E8A-4147-A177-3AD203B41FA5}">
                      <a16:colId xmlns:a16="http://schemas.microsoft.com/office/drawing/2014/main" val="338135132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2334609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9687825"/>
                    </a:ext>
                  </a:extLst>
                </a:gridCol>
              </a:tblGrid>
              <a:tr h="7588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LTSS Type or 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Pre-COVID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COVID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Post-COVID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317030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 Nursing Facility (NF)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</a:t>
                      </a:r>
                      <a:endParaRPr lang="en-US" sz="3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</a:t>
                      </a:r>
                      <a:endParaRPr lang="en-US" sz="3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ym typeface="Wingdings" panose="05000000000000000000" pitchFamily="2" charset="2"/>
                        </a:rPr>
                        <a:t>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493924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Non-MA Nursing Facility (NF)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</a:t>
                      </a:r>
                      <a:endParaRPr lang="en-US" sz="3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</a:t>
                      </a:r>
                      <a:endParaRPr lang="en-US" sz="3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ym typeface="Wingdings" panose="05000000000000000000" pitchFamily="2" charset="2"/>
                        </a:rPr>
                        <a:t>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7779380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Assisted Living Facility (ALF)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ym typeface="Wingdings" panose="05000000000000000000" pitchFamily="2" charset="2"/>
                        </a:rPr>
                        <a:t>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</a:t>
                      </a:r>
                      <a:endParaRPr lang="en-US" sz="3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ym typeface="Wingdings" panose="05000000000000000000" pitchFamily="2" charset="2"/>
                        </a:rPr>
                        <a:t>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9263310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Home and Community Based Service (HCBS)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ym typeface="Wingdings" panose="05000000000000000000" pitchFamily="2" charset="2"/>
                        </a:rPr>
                        <a:t>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ym typeface="Wingdings" panose="05000000000000000000" pitchFamily="2" charset="2"/>
                        </a:rPr>
                        <a:t>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ym typeface="Wingdings" panose="05000000000000000000" pitchFamily="2" charset="2"/>
                        </a:rPr>
                        <a:t>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761456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Age 85+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NF 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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ALF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HCBS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NF 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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ALF 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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HCBS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NF 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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ALF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HCBS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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96286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2DB7B-F13F-5F2F-64B3-2502ECD5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0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5D463-AF4F-B35E-CC53-0B2FE1F9F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1924B-A765-64FA-7057-06130D569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sponsored by the Minnesota Department of Human Services, Own Your Future Initiative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Original study </a:t>
            </a:r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carried out in 2023 with reports to the Department and presentation to Legislative Task Force on Aging</a:t>
            </a:r>
          </a:p>
          <a:p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Follow-up study now being conducted to: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 more about LTSS during the COVID and post-COVID periods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 prior projections taking into account the COVID effect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Conduct new simulations to explore areas of uncertainty about demographic change, future patterns of LTSS use, or policy initiatives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FAD79-903E-2C76-DB88-BC15DE70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21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0B2BC-043D-D154-7AED-C2B205130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Patterns of LTSS Use by Age Group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02738-A3AE-004C-59DF-8A217E5A3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 of the decline in Nursing Facility use appeared to be due to a decline in people age 85 and older.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Nursing Facility residents age 85+ trended downward 2016-2019, dipped during the COVID period in 2020-2021, and then continued downward in 2022-2023.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Nursing Facility residents age 65-74 and age 75-84 generally held steady across periods, with a small dip in 2020-2021.</a:t>
            </a: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of the growth in Assisted Living Facility residents and HCBS participants was among people under the age of 85.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Assisted Living Facility residents age 85 and older trended gradually downward, while those age 65-74 and 75-84 trended steadily upward across periods.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HCBS participants age 85 and older generally held steady across periods while those 65-74 and 75-84 trended steadily upward.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811A3-A222-0AD3-3233-E71348B6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14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86E4-6A3A-EACE-D37F-B2EE173BF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LTSS Users by 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73C49-F0FB-46BB-981B-4D165386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971CFA1-FD30-2B6E-F1B7-51314025D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794282"/>
              </p:ext>
            </p:extLst>
          </p:nvPr>
        </p:nvGraphicFramePr>
        <p:xfrm>
          <a:off x="838200" y="1593850"/>
          <a:ext cx="10515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3188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5AD6A3-EF31-1D50-42C6-7F288C18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Users by LTSS Type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(Monthly Use Averaged Over a Quarter)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9740F1-D175-9882-6AC9-2A20F7DC93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286" y="1453689"/>
            <a:ext cx="3313481" cy="364033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Medicaid Nursing Facility Residents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A6F5C0-C0C6-39F4-73F3-8A52DFF4D0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88056" y="1452597"/>
            <a:ext cx="3308264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Non-Medicaid Nursing Facility Residents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92B7355-D7EC-DC0C-E0F7-34660FCCC2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45689" y="4075822"/>
            <a:ext cx="2836266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Assisted Living Facility Residents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32FA22-2002-43F9-80F8-C0D048FE7F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16045" y="4102574"/>
            <a:ext cx="4419034" cy="59986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and Community Based Services Participants</a:t>
            </a:r>
          </a:p>
        </p:txBody>
      </p:sp>
      <p:graphicFrame>
        <p:nvGraphicFramePr>
          <p:cNvPr id="25" name="Picture Placeholder 24">
            <a:extLst>
              <a:ext uri="{FF2B5EF4-FFF2-40B4-BE49-F238E27FC236}">
                <a16:creationId xmlns:a16="http://schemas.microsoft.com/office/drawing/2014/main" id="{6E53BD4D-F5DB-048C-A5B7-9DFD1FD2F3E3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768109657"/>
              </p:ext>
            </p:extLst>
          </p:nvPr>
        </p:nvGraphicFramePr>
        <p:xfrm>
          <a:off x="907934" y="1728176"/>
          <a:ext cx="4558948" cy="237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Picture Placeholder 27">
            <a:extLst>
              <a:ext uri="{FF2B5EF4-FFF2-40B4-BE49-F238E27FC236}">
                <a16:creationId xmlns:a16="http://schemas.microsoft.com/office/drawing/2014/main" id="{6B42229A-FC02-7D2A-4372-FF741AA803BD}"/>
              </a:ext>
            </a:extLst>
          </p:cNvPr>
          <p:cNvGraphicFramePr>
            <a:graphicFrameLocks noGrp="1"/>
          </p:cNvGraphicFramePr>
          <p:nvPr>
            <p:ph type="pic" sz="quarter" idx="18"/>
            <p:extLst>
              <p:ext uri="{D42A27DB-BD31-4B8C-83A1-F6EECF244321}">
                <p14:modId xmlns:p14="http://schemas.microsoft.com/office/powerpoint/2010/main" val="405987201"/>
              </p:ext>
            </p:extLst>
          </p:nvPr>
        </p:nvGraphicFramePr>
        <p:xfrm>
          <a:off x="838200" y="4587475"/>
          <a:ext cx="4896554" cy="217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02EECEC-517E-5890-9727-B743E2063C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042610"/>
              </p:ext>
            </p:extLst>
          </p:nvPr>
        </p:nvGraphicFramePr>
        <p:xfrm>
          <a:off x="913089" y="4302421"/>
          <a:ext cx="4930137" cy="245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3131EC5-109C-6CDA-EEB2-10789924D1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123"/>
              </p:ext>
            </p:extLst>
          </p:nvPr>
        </p:nvGraphicFramePr>
        <p:xfrm>
          <a:off x="938357" y="1722471"/>
          <a:ext cx="4930138" cy="234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Picture Placeholder 8">
            <a:extLst>
              <a:ext uri="{FF2B5EF4-FFF2-40B4-BE49-F238E27FC236}">
                <a16:creationId xmlns:a16="http://schemas.microsoft.com/office/drawing/2014/main" id="{F7B3C943-198F-0BC2-D615-7359D812CADC}"/>
              </a:ext>
            </a:extLst>
          </p:cNvPr>
          <p:cNvGraphicFramePr>
            <a:graphicFrameLocks noGrp="1"/>
          </p:cNvGraphicFramePr>
          <p:nvPr>
            <p:ph type="pic" sz="quarter" idx="20"/>
            <p:extLst>
              <p:ext uri="{D42A27DB-BD31-4B8C-83A1-F6EECF244321}">
                <p14:modId xmlns:p14="http://schemas.microsoft.com/office/powerpoint/2010/main" val="2390266686"/>
              </p:ext>
            </p:extLst>
          </p:nvPr>
        </p:nvGraphicFramePr>
        <p:xfrm>
          <a:off x="6684855" y="4457700"/>
          <a:ext cx="4896554" cy="2300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C45DEA1-7738-A0D7-C727-25631D9B72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802639"/>
              </p:ext>
            </p:extLst>
          </p:nvPr>
        </p:nvGraphicFramePr>
        <p:xfrm>
          <a:off x="6684855" y="1741551"/>
          <a:ext cx="4988985" cy="234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F6A56-CAF0-8203-23B5-735FE606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92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F67F-653D-DAD3-A893-B91683C3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 in the Older Population across Periods 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(2016-2023)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1F438-3BC5-3047-37A4-A06CD9EF0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Minnesota population aged 65 and older grew steadily from 2016-2019, dipped during the COVID pandemic, and then resumed a steady growth in 2022-2023.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of very high COVID-19 death rates, the population age 85 experienced a large decline in 2021.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same year, the population age 75-84 had only a modest decline, and age 65-74 had very little decline.</a:t>
            </a:r>
          </a:p>
          <a:p>
            <a:r>
              <a:rPr lang="en-US" sz="2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2023, Minnesota had over 1 Million people aged 65 or older which was nearly 18% of the total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7DCD3-72D6-3ED5-2DE2-13CFBE93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32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5AD6A3-EF31-1D50-42C6-7F288C18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Minnesota Population by Year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9740F1-D175-9882-6AC9-2A20F7DC93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5950" y="1425669"/>
            <a:ext cx="4558948" cy="364033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Minnesota Population Age 65 and Older by Year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A6F5C0-C0C6-39F4-73F3-8A52DFF4D0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4400" y="1452597"/>
            <a:ext cx="3931920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Minnesota Population Age 65-74 by Year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92B7355-D7EC-DC0C-E0F7-34660FCCC2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07865" y="4137625"/>
            <a:ext cx="3468091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Minnesota Population Age 75-84 by Year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32FA22-2002-43F9-80F8-C0D048FE7F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16045" y="4102574"/>
            <a:ext cx="4419034" cy="360041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Minnesota Population Age 85 and Older by Year</a:t>
            </a:r>
          </a:p>
        </p:txBody>
      </p:sp>
      <p:graphicFrame>
        <p:nvGraphicFramePr>
          <p:cNvPr id="4" name="Picture Placeholder 3">
            <a:extLst>
              <a:ext uri="{FF2B5EF4-FFF2-40B4-BE49-F238E27FC236}">
                <a16:creationId xmlns:a16="http://schemas.microsoft.com/office/drawing/2014/main" id="{DB0FFD84-DEE1-E786-B157-12B16CE015F4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880844179"/>
              </p:ext>
            </p:extLst>
          </p:nvPr>
        </p:nvGraphicFramePr>
        <p:xfrm>
          <a:off x="806450" y="1728177"/>
          <a:ext cx="5116830" cy="234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ABE5C29-0687-75A0-7E65-63D7450080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79290"/>
              </p:ext>
            </p:extLst>
          </p:nvPr>
        </p:nvGraphicFramePr>
        <p:xfrm>
          <a:off x="6526816" y="1728177"/>
          <a:ext cx="5058888" cy="2222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Picture Placeholder 8">
            <a:extLst>
              <a:ext uri="{FF2B5EF4-FFF2-40B4-BE49-F238E27FC236}">
                <a16:creationId xmlns:a16="http://schemas.microsoft.com/office/drawing/2014/main" id="{976F0660-B1FA-979E-A3AB-C94612708DEF}"/>
              </a:ext>
            </a:extLst>
          </p:cNvPr>
          <p:cNvGraphicFramePr>
            <a:graphicFrameLocks noGrp="1"/>
          </p:cNvGraphicFramePr>
          <p:nvPr>
            <p:ph type="pic" sz="quarter" idx="18"/>
            <p:extLst>
              <p:ext uri="{D42A27DB-BD31-4B8C-83A1-F6EECF244321}">
                <p14:modId xmlns:p14="http://schemas.microsoft.com/office/powerpoint/2010/main" val="1527080736"/>
              </p:ext>
            </p:extLst>
          </p:nvPr>
        </p:nvGraphicFramePr>
        <p:xfrm>
          <a:off x="838200" y="4379208"/>
          <a:ext cx="5116830" cy="234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Picture Placeholder 11">
            <a:extLst>
              <a:ext uri="{FF2B5EF4-FFF2-40B4-BE49-F238E27FC236}">
                <a16:creationId xmlns:a16="http://schemas.microsoft.com/office/drawing/2014/main" id="{EE8C7613-AB92-A7FB-CA4B-79165764FFC9}"/>
              </a:ext>
            </a:extLst>
          </p:cNvPr>
          <p:cNvGraphicFramePr>
            <a:graphicFrameLocks noGrp="1"/>
          </p:cNvGraphicFramePr>
          <p:nvPr>
            <p:ph type="pic" sz="quarter" idx="20"/>
            <p:extLst>
              <p:ext uri="{D42A27DB-BD31-4B8C-83A1-F6EECF244321}">
                <p14:modId xmlns:p14="http://schemas.microsoft.com/office/powerpoint/2010/main" val="700709164"/>
              </p:ext>
            </p:extLst>
          </p:nvPr>
        </p:nvGraphicFramePr>
        <p:xfrm>
          <a:off x="6526815" y="4379208"/>
          <a:ext cx="5058887" cy="235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9FC38-0325-246A-DFBC-5C2AACEE6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29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5602-9580-05FD-AA51-E8A57ACB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Rates of Monthly LTSS Use when Considering Population Growth from 2016-2022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56A3C-A9AD-179F-0997-2D0F4F112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overall rate of Nursing Facility use declined by 59% for Medicaid residents and 52% for non-Medicaid residents. The rate trended steadily downward for all three age groups.</a:t>
            </a: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overall rate of LTSS use by Assisted Living residents declined 10%. However, the decline was mainly among people aged 85 and older; the rate increased by small percentages for residents aged 65-74 and 75-84.</a:t>
            </a: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overall rate of LTSS use by participants in home and community-based service programs declined by 8%. The rate among participants aged 85 and older increased by a small percentage, while the rate among participants aged 65-74 and 75-84 declined by a small percentage.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FDBBB-3C8A-3DA4-D47D-BFFA6661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54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D3C3C-F5D2-747C-62BC-FA2E127D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in LTSS Rates Between 2016 and 2022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FB812E7-715A-DCC8-37DA-3BD5C943F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480469"/>
              </p:ext>
            </p:extLst>
          </p:nvPr>
        </p:nvGraphicFramePr>
        <p:xfrm>
          <a:off x="2113280" y="1422400"/>
          <a:ext cx="796544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3840">
                  <a:extLst>
                    <a:ext uri="{9D8B030D-6E8A-4147-A177-3AD203B41FA5}">
                      <a16:colId xmlns:a16="http://schemas.microsoft.com/office/drawing/2014/main" val="410366047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532723132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20954290"/>
                    </a:ext>
                  </a:extLst>
                </a:gridCol>
                <a:gridCol w="908936">
                  <a:extLst>
                    <a:ext uri="{9D8B030D-6E8A-4147-A177-3AD203B41FA5}">
                      <a16:colId xmlns:a16="http://schemas.microsoft.com/office/drawing/2014/main" val="2767960019"/>
                    </a:ext>
                  </a:extLst>
                </a:gridCol>
                <a:gridCol w="1123064">
                  <a:extLst>
                    <a:ext uri="{9D8B030D-6E8A-4147-A177-3AD203B41FA5}">
                      <a16:colId xmlns:a16="http://schemas.microsoft.com/office/drawing/2014/main" val="3404879782"/>
                    </a:ext>
                  </a:extLst>
                </a:gridCol>
              </a:tblGrid>
              <a:tr h="29290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LTSS 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122626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 Nursing 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785799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75-84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0423002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60.57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39.23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-54%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4404046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-59%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1833236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Non-MA Nursing 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5040098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75-84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8814913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203724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-52%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8993510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Assisted Living 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7923721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75-84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6636611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5884362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5811681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Home and Community Based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8157226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75-84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2436846"/>
                  </a:ext>
                </a:extLst>
              </a:tr>
              <a:tr h="292905"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2972984"/>
                  </a:ext>
                </a:extLst>
              </a:tr>
              <a:tr h="263615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22.6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541040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C4BB8D-F1BB-44D6-4B1F-D301AAAF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32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EFEDF-4407-AAEB-075B-70A5143A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LTSS Users per 1000 Older Population by 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1D22E-9540-7300-059F-361FC634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0F1ADCC-C82E-D214-F64E-F7067B508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972241"/>
              </p:ext>
            </p:extLst>
          </p:nvPr>
        </p:nvGraphicFramePr>
        <p:xfrm>
          <a:off x="838200" y="1593850"/>
          <a:ext cx="10515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2674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5AD6A3-EF31-1D50-42C6-7F288C18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Users per 1000 Older Population by Age and LTSS Setting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9740F1-D175-9882-6AC9-2A20F7DC93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5950" y="1425669"/>
            <a:ext cx="4558948" cy="364033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Medicaid Nursing Facility Residents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A6F5C0-C0C6-39F4-73F3-8A52DFF4D0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4400" y="1452597"/>
            <a:ext cx="3931920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Non-Medicaid Nursing Facility Residents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92B7355-D7EC-DC0C-E0F7-34660FCCC2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07865" y="4137625"/>
            <a:ext cx="3468091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Assisted Living Residents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32FA22-2002-43F9-80F8-C0D048FE7F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16045" y="4102574"/>
            <a:ext cx="4419034" cy="360041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and Community Based Services Participants</a:t>
            </a:r>
          </a:p>
        </p:txBody>
      </p:sp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FBA8443F-8D29-9BE7-7597-729F076D1F90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729970109"/>
              </p:ext>
            </p:extLst>
          </p:nvPr>
        </p:nvGraphicFramePr>
        <p:xfrm>
          <a:off x="806450" y="1684850"/>
          <a:ext cx="5148580" cy="2518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0C1FF57-47A6-38F9-6957-CA2374CCB8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470911"/>
              </p:ext>
            </p:extLst>
          </p:nvPr>
        </p:nvGraphicFramePr>
        <p:xfrm>
          <a:off x="6526814" y="1693125"/>
          <a:ext cx="4908265" cy="2409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Picture Placeholder 12">
            <a:extLst>
              <a:ext uri="{FF2B5EF4-FFF2-40B4-BE49-F238E27FC236}">
                <a16:creationId xmlns:a16="http://schemas.microsoft.com/office/drawing/2014/main" id="{C3943FC1-CA2E-3A09-ADE0-CFCE09C13319}"/>
              </a:ext>
            </a:extLst>
          </p:cNvPr>
          <p:cNvGraphicFramePr>
            <a:graphicFrameLocks noGrp="1"/>
          </p:cNvGraphicFramePr>
          <p:nvPr>
            <p:ph type="pic" sz="quarter" idx="18"/>
            <p:extLst>
              <p:ext uri="{D42A27DB-BD31-4B8C-83A1-F6EECF244321}">
                <p14:modId xmlns:p14="http://schemas.microsoft.com/office/powerpoint/2010/main" val="664918445"/>
              </p:ext>
            </p:extLst>
          </p:nvPr>
        </p:nvGraphicFramePr>
        <p:xfrm>
          <a:off x="806450" y="4384674"/>
          <a:ext cx="5058886" cy="235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Picture Placeholder 15">
            <a:extLst>
              <a:ext uri="{FF2B5EF4-FFF2-40B4-BE49-F238E27FC236}">
                <a16:creationId xmlns:a16="http://schemas.microsoft.com/office/drawing/2014/main" id="{04C689F2-CDF3-3D4B-A330-9475A3F2987C}"/>
              </a:ext>
            </a:extLst>
          </p:cNvPr>
          <p:cNvGraphicFramePr>
            <a:graphicFrameLocks noGrp="1"/>
          </p:cNvGraphicFramePr>
          <p:nvPr>
            <p:ph type="pic" sz="quarter" idx="20"/>
            <p:extLst>
              <p:ext uri="{D42A27DB-BD31-4B8C-83A1-F6EECF244321}">
                <p14:modId xmlns:p14="http://schemas.microsoft.com/office/powerpoint/2010/main" val="1356602755"/>
              </p:ext>
            </p:extLst>
          </p:nvPr>
        </p:nvGraphicFramePr>
        <p:xfrm>
          <a:off x="6694488" y="4203552"/>
          <a:ext cx="4659312" cy="2518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4CE8C1-2F79-CF10-17C7-1CBF4283E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12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216A-55F9-B5D8-10ED-D0439BC8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Medicaid LTSS Service Use and Payments in Pre-COVID and Post-COVID Periods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9D248-8BEF-F556-510C-6415419FE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Medicaid LTSS Service Use and Payments in Pre-COVID and Post-COVID Periods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C2398-12BD-3838-517B-4D75AA7B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7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0EBD7-306E-FD3C-4F2D-48145E5F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7FE2A-8C8E-70D2-1672-58E052169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Describe current use and public payments for long-term services and supports for people aged 65 and older in Minnesota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future LTSS use and public payments 2024-2035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 for the COVID-19 effect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Simulate alternative demographic and policy scenarios for future use and payments for care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4F4E7-7A47-0A43-BCC2-51333438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80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C9EE2-32AD-CC2B-081E-6A220589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 in Medicaid LTSS Service Use and Payments between Pre-COVID and Post-COVID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F306A-C022-DDE3-0770-5BEA19477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28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annual number of LTSS users </a:t>
            </a:r>
            <a:r>
              <a:rPr lang="en-US" sz="28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decreased by 6% from </a:t>
            </a:r>
            <a:r>
              <a:rPr lang="en-US" sz="28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52,325 to 49,251</a:t>
            </a:r>
          </a:p>
          <a:p>
            <a:pPr>
              <a:spcAft>
                <a:spcPts val="1200"/>
              </a:spcAft>
            </a:pPr>
            <a:r>
              <a:rPr lang="en-US" sz="28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steepest decline in LTSS use was in the number of Medicaid Nursing Facility residents that fell by 22% from 19,703 to 15,284</a:t>
            </a:r>
          </a:p>
          <a:p>
            <a:pPr>
              <a:spcAft>
                <a:spcPts val="1200"/>
              </a:spcAft>
            </a:pPr>
            <a:r>
              <a:rPr lang="en-US" sz="28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monthly Medicaid LTSS payments per user increased by 28% from $2,048 to $2,618</a:t>
            </a:r>
          </a:p>
          <a:p>
            <a:pPr>
              <a:spcAft>
                <a:spcPts val="1200"/>
              </a:spcAft>
            </a:pPr>
            <a:r>
              <a:rPr lang="en-US" sz="28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annual Medicaid LTSS payments per user increased by 19% from $34,926 to $41,440</a:t>
            </a:r>
          </a:p>
          <a:p>
            <a:pPr>
              <a:spcAft>
                <a:spcPts val="1200"/>
              </a:spcAft>
            </a:pPr>
            <a:r>
              <a:rPr lang="en-US" sz="28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steepest increases in annual payments were for Nursing </a:t>
            </a:r>
            <a:r>
              <a:rPr lang="en-US" sz="28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28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acility residents which rose by 32% from $48,799 to $64,199 and Assisted </a:t>
            </a:r>
            <a:r>
              <a:rPr lang="en-US" sz="28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28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iving </a:t>
            </a:r>
            <a:r>
              <a:rPr lang="en-US" sz="28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2800" kern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acility residents which rose by 31% from </a:t>
            </a:r>
            <a:r>
              <a:rPr lang="en-US" sz="28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$21,589 to $28,343</a:t>
            </a:r>
            <a:r>
              <a:rPr lang="en-US" sz="2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800" kern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140EC-6A8F-1715-0D82-8EF406BC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73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D0537-5CA6-B0DC-1A37-066E42AC1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People Using LTSS Annually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BEED7-F02A-8083-13C8-3E505A6B8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71E11B-9B36-2139-D024-93822B252C4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6754773"/>
              </p:ext>
            </p:extLst>
          </p:nvPr>
        </p:nvGraphicFramePr>
        <p:xfrm>
          <a:off x="838200" y="1593850"/>
          <a:ext cx="5181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1D36A33-8C02-5B43-46F9-2B35C31730E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9605847"/>
              </p:ext>
            </p:extLst>
          </p:nvPr>
        </p:nvGraphicFramePr>
        <p:xfrm>
          <a:off x="6172200" y="1593850"/>
          <a:ext cx="5181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702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E816A-C774-658A-4A94-E0C8DDA0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Monthly Medicaid Payments per Person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6090F-CAD6-BA80-F2A0-C28F020C2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42D05D27-5CAB-212E-22AF-6F338D4AEF9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0265851"/>
              </p:ext>
            </p:extLst>
          </p:nvPr>
        </p:nvGraphicFramePr>
        <p:xfrm>
          <a:off x="838200" y="1593850"/>
          <a:ext cx="5181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FF976999-2467-AE9A-F18E-1F0DEBF6F6D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5426884"/>
              </p:ext>
            </p:extLst>
          </p:nvPr>
        </p:nvGraphicFramePr>
        <p:xfrm>
          <a:off x="6172202" y="1706879"/>
          <a:ext cx="5181600" cy="4470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6318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EBA92-0FE8-F575-37F5-3645BA47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Annual Medicaid Payments per Person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758EB-6FFF-8515-D9D7-7393D2FD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AD1DBEC-5AEB-EBEF-F32D-26C778FA4F0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1106426"/>
              </p:ext>
            </p:extLst>
          </p:nvPr>
        </p:nvGraphicFramePr>
        <p:xfrm>
          <a:off x="838200" y="1593850"/>
          <a:ext cx="5181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F022EBD-A33C-A0BB-E1C4-89D7B38EC27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5935890"/>
              </p:ext>
            </p:extLst>
          </p:nvPr>
        </p:nvGraphicFramePr>
        <p:xfrm>
          <a:off x="6172200" y="1593850"/>
          <a:ext cx="5181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195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216A-55F9-B5D8-10ED-D0439BC8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Projection Methods and Assumptions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9D248-8BEF-F556-510C-6415419FE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LTSS Use and Payment Projections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C2398-12BD-3838-517B-4D75AA7B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9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5170E-F1AC-B656-86C4-D6AF40472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2E2A-4354-DD3E-4C9C-128D95405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1861"/>
            <a:ext cx="10515600" cy="4288652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Straight line projections 2025 thru 2035</a:t>
            </a:r>
          </a:p>
          <a:p>
            <a:r>
              <a:rPr lang="en-US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Rates of annual LTSS use and Medicaid payments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Nursing Facility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Assisted Living Facilities (ALF)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LTSS In-Home and Community Services (EW non-residential, PCA, Alternative Care)</a:t>
            </a:r>
          </a:p>
          <a:p>
            <a:r>
              <a:rPr lang="en-US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projected increase in the Minnesota older population</a:t>
            </a:r>
          </a:p>
          <a:p>
            <a:r>
              <a:rPr lang="en-US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Separate projections by age group and gender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7F09E-AD7E-31B4-230D-30A819833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15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F3D0F-FBAA-73B0-ED5F-000AB175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4FC39-0062-5362-9565-410F46D52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l" rtl="0" eaLnBrk="1" fontAlgn="t" latinLnBrk="0" hangingPunct="1">
              <a:spcAft>
                <a:spcPts val="600"/>
              </a:spcAft>
            </a:pPr>
            <a:r>
              <a:rPr lang="en-US" sz="2600" i="0" u="none" strike="noStrike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Post-COVID Projections</a:t>
            </a:r>
          </a:p>
          <a:p>
            <a:pPr marL="457200" lvl="1" fontAlgn="t">
              <a:spcAft>
                <a:spcPts val="600"/>
              </a:spcAft>
            </a:pPr>
            <a:r>
              <a:rPr lang="en-US" sz="2600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 with Post-COVID projections</a:t>
            </a:r>
          </a:p>
          <a:p>
            <a:pPr marL="457200" lvl="1" fontAlgn="t">
              <a:spcAft>
                <a:spcPts val="600"/>
              </a:spcAft>
            </a:pPr>
            <a:r>
              <a:rPr lang="en-US" sz="2600" i="0" u="none" strike="noStrike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 projections through 2035</a:t>
            </a:r>
          </a:p>
          <a:p>
            <a:pPr marL="0" marR="0" algn="l" rtl="0" eaLnBrk="1" fontAlgn="t" latinLnBrk="0" hangingPunct="1">
              <a:spcAft>
                <a:spcPts val="600"/>
              </a:spcAft>
            </a:pPr>
            <a:r>
              <a:rPr lang="en-US" sz="2600" i="0" u="none" strike="noStrike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Blended Pre-COVID and Post-COVID Projections</a:t>
            </a:r>
            <a:endParaRPr lang="en-US" sz="2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fontAlgn="t">
              <a:spcAft>
                <a:spcPts val="600"/>
              </a:spcAft>
            </a:pPr>
            <a:r>
              <a:rPr lang="en-US" sz="2600" i="0" u="none" strike="noStrike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 with the post-COVID scenario at 100% in 2024</a:t>
            </a:r>
          </a:p>
          <a:p>
            <a:pPr marL="457200" lvl="1" fontAlgn="t">
              <a:spcAft>
                <a:spcPts val="600"/>
              </a:spcAft>
            </a:pPr>
            <a:r>
              <a:rPr lang="en-US" sz="2600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600" i="0" u="none" strike="noStrike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lend in pre-COVID scenario increasing at 9% per year</a:t>
            </a:r>
          </a:p>
          <a:p>
            <a:pPr marL="457200" lvl="1" fontAlgn="t">
              <a:spcAft>
                <a:spcPts val="600"/>
              </a:spcAft>
            </a:pPr>
            <a:r>
              <a:rPr lang="en-US" sz="2600" kern="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2600" i="0" u="none" strike="noStrike" kern="1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 with pre-COVID scenario at 100% in 2035</a:t>
            </a:r>
            <a:endParaRPr lang="en-US" sz="2600" i="0" u="none" strike="noStrike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45CDD-C08A-3E24-4C65-AA7E5E6F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54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BF57-54CE-8AD1-BAB0-C4E0FDA9A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Assumptions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5A224-7AAC-9EAB-1F9C-F2B8CB435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624"/>
            <a:ext cx="10515600" cy="4930867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 scenarios assume the same growth rates in per person LTSS costs</a:t>
            </a:r>
          </a:p>
          <a:p>
            <a:pPr lvl="1"/>
            <a:r>
              <a:rPr lang="en-US" sz="26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with the same annual LTSS costs in 2025</a:t>
            </a:r>
          </a:p>
          <a:p>
            <a:pPr lvl="1"/>
            <a:r>
              <a:rPr lang="en-US" sz="26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Conservative growth rates - per person costs grow at 2.5% per year from 2025-2035</a:t>
            </a:r>
          </a:p>
          <a:p>
            <a:r>
              <a:rPr lang="en-US" sz="26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 scenario assume the same annual growth in the general population</a:t>
            </a:r>
          </a:p>
          <a:p>
            <a:pPr lvl="1"/>
            <a:r>
              <a:rPr lang="en-US" sz="26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 projections are by age and gender</a:t>
            </a:r>
          </a:p>
          <a:p>
            <a:pPr lvl="1"/>
            <a:r>
              <a:rPr lang="en-US" sz="26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 – State Demographic Projections</a:t>
            </a:r>
          </a:p>
          <a:p>
            <a:r>
              <a:rPr lang="en-US" sz="26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 is in the rates of LTSS use between the Post-COVID scenario and return to Pre-COVID scenario (Blended)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C5DA1-B6B4-4FA4-276F-738FAEEC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66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FBFFC-988B-E7DA-B5F3-B829DE5CD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C66C-34C5-161C-D614-B0308161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Projections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E07CD-128C-877D-8D4E-D110CA634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750"/>
            <a:ext cx="10515600" cy="40706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Straight line projections based on age and sex specific -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Rates of annual LTSS use and Medicaid payments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projected increase in the Minnesota older population</a:t>
            </a:r>
          </a:p>
          <a:p>
            <a:pPr marL="0" fontAlgn="t">
              <a:lnSpc>
                <a:spcPct val="120000"/>
              </a:lnSpc>
              <a:spcBef>
                <a:spcPts val="0"/>
              </a:spcBef>
            </a:pPr>
            <a:r>
              <a:rPr lang="en-US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Scenarios</a:t>
            </a:r>
          </a:p>
          <a:p>
            <a:pPr marL="457200" lvl="1" fontAlgn="t">
              <a:lnSpc>
                <a:spcPct val="120000"/>
              </a:lnSpc>
              <a:spcBef>
                <a:spcPts val="0"/>
              </a:spcBef>
            </a:pPr>
            <a:r>
              <a:rPr lang="en-US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Post-COVID - Continue Post-COVID rates from 2025 thru 2035</a:t>
            </a:r>
          </a:p>
          <a:p>
            <a:pPr marL="457200" lvl="1" fontAlgn="t">
              <a:lnSpc>
                <a:spcPct val="120000"/>
              </a:lnSpc>
              <a:spcBef>
                <a:spcPts val="0"/>
              </a:spcBef>
            </a:pPr>
            <a:r>
              <a:rPr lang="en-US" sz="24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Blended - Begin with post-COVID rates in 2025, then steady return to pre-COVID by 2035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7C182-FA5D-4DC1-55E5-3C58D667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24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485D0-9B96-E375-1779-8C3787E07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-1"/>
            <a:ext cx="11079480" cy="121602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Total Minnesota Older Population 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(Age 65 and Older)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D4DF6-58EE-16DB-8EDD-3B1D12CC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926F557-5819-B611-0415-B273F8D86F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4320" y="1593850"/>
          <a:ext cx="1079754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518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EC3D-BE3D-A071-8B14-0CB43B5E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C6DA2-494A-5932-EFF7-FF15B0155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Person-level data on LTSS population age 65 and older from state administrative systems – January 2016 thru mid-2023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Demographic characteristics, dementia, ADL needs, major diagnoses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 use and payments for Medicaid (public) LTSS</a:t>
            </a:r>
          </a:p>
          <a:p>
            <a:r>
              <a:rPr lang="en-US" sz="24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 projections by age and gender, years 2024-2035, from the Minnesota State Demographer</a:t>
            </a:r>
          </a:p>
          <a:p>
            <a:r>
              <a:rPr lang="en-US" sz="24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Analytical approaches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Descriptive statistics and multivariable analysis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Straight-line LTSS annual projections of LTSS use and public payments 2024-2035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Micro-simulation of LTSS over 60 months for age/sex cohorts beginning in 2025, 2030, and 2035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0B550-B8AF-5C61-6093-E034AA2F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73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16D79-C2EC-7131-C1E7-DA3D0F7F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Minnesota Older Population by 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E0AEB-B609-0C1B-D1E2-EDF99730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6CF183E-8E37-CD8F-2DE7-5254EE0025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06291" y="1562853"/>
          <a:ext cx="7826645" cy="496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6768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5AD6A3-EF31-1D50-42C6-7F288C18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Users by Age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9740F1-D175-9882-6AC9-2A20F7DC93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5950" y="1425669"/>
            <a:ext cx="4558948" cy="364033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LTSS Users: All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A6F5C0-C0C6-39F4-73F3-8A52DFF4D0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4400" y="1452597"/>
            <a:ext cx="3931920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LTSS Users: Age 65-74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92B7355-D7EC-DC0C-E0F7-34660FCCC2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07865" y="4137625"/>
            <a:ext cx="3468091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LTSS Users: Age 75-84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32FA22-2002-43F9-80F8-C0D048FE7F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16045" y="4102574"/>
            <a:ext cx="4419034" cy="360041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LTSS Users: Age 85+</a:t>
            </a:r>
          </a:p>
        </p:txBody>
      </p:sp>
      <p:graphicFrame>
        <p:nvGraphicFramePr>
          <p:cNvPr id="4" name="Picture Placeholder 3">
            <a:extLst>
              <a:ext uri="{FF2B5EF4-FFF2-40B4-BE49-F238E27FC236}">
                <a16:creationId xmlns:a16="http://schemas.microsoft.com/office/drawing/2014/main" id="{E4AAEF1A-BC48-780C-FFB1-F3BDCB1C599D}"/>
              </a:ext>
            </a:extLst>
          </p:cNvPr>
          <p:cNvGraphicFramePr>
            <a:graphicFrameLocks noGrp="1"/>
          </p:cNvGraphicFramePr>
          <p:nvPr>
            <p:ph type="pic" sz="quarter" idx="13"/>
          </p:nvPr>
        </p:nvGraphicFramePr>
        <p:xfrm>
          <a:off x="806450" y="1672624"/>
          <a:ext cx="5208270" cy="225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634544-C121-B489-EB8B-2523AE4B14F8}"/>
              </a:ext>
            </a:extLst>
          </p:cNvPr>
          <p:cNvGraphicFramePr/>
          <p:nvPr/>
        </p:nvGraphicFramePr>
        <p:xfrm>
          <a:off x="6586865" y="1789701"/>
          <a:ext cx="4659312" cy="215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Picture Placeholder 10">
            <a:extLst>
              <a:ext uri="{FF2B5EF4-FFF2-40B4-BE49-F238E27FC236}">
                <a16:creationId xmlns:a16="http://schemas.microsoft.com/office/drawing/2014/main" id="{04A4BC4E-AE61-3FE5-A87E-65A4CADCA474}"/>
              </a:ext>
            </a:extLst>
          </p:cNvPr>
          <p:cNvGraphicFramePr>
            <a:graphicFrameLocks noGrp="1"/>
          </p:cNvGraphicFramePr>
          <p:nvPr>
            <p:ph type="pic" sz="quarter" idx="18"/>
          </p:nvPr>
        </p:nvGraphicFramePr>
        <p:xfrm>
          <a:off x="757238" y="4384675"/>
          <a:ext cx="5208270" cy="233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Picture Placeholder 14">
            <a:extLst>
              <a:ext uri="{FF2B5EF4-FFF2-40B4-BE49-F238E27FC236}">
                <a16:creationId xmlns:a16="http://schemas.microsoft.com/office/drawing/2014/main" id="{B70E313E-3AEE-8C57-CEA1-D0E1E4CDB0D9}"/>
              </a:ext>
            </a:extLst>
          </p:cNvPr>
          <p:cNvGraphicFramePr>
            <a:graphicFrameLocks noGrp="1"/>
          </p:cNvGraphicFramePr>
          <p:nvPr>
            <p:ph type="pic" sz="quarter" idx="20"/>
          </p:nvPr>
        </p:nvGraphicFramePr>
        <p:xfrm>
          <a:off x="6586538" y="4384675"/>
          <a:ext cx="4659312" cy="227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71E43F4-3620-21CB-BD50-82D28FC2A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05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88F50-5474-C958-4D88-97C15D508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4D6C1-C579-3E80-EA98-75B1652A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in LTSS Users by Age and Scenario (2025-2035)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257C6-4098-34BF-9EE8-F4A68833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8BD3983-BD4F-DF96-33FD-CB0E326693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27019"/>
          <a:ext cx="10515600" cy="509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39942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5AD6A3-EF31-1D50-42C6-7F288C18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Users by LTSS Setting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29740F1-D175-9882-6AC9-2A20F7DC93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5950" y="1425669"/>
            <a:ext cx="4558948" cy="364033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LTSS Users: Nursing Facility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A6F5C0-C0C6-39F4-73F3-8A52DFF4D0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4400" y="1452597"/>
            <a:ext cx="3931920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LTSS Users: Assisted Living Facility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92B7355-D7EC-DC0C-E0F7-34660FCCC2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07865" y="4137625"/>
            <a:ext cx="3468091" cy="36512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LTSS Users: In Home Care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32FA22-2002-43F9-80F8-C0D048FE7F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16045" y="4102574"/>
            <a:ext cx="4419034" cy="360041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LTSS Users: PCA</a:t>
            </a:r>
          </a:p>
        </p:txBody>
      </p:sp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93C0A8F2-546A-312C-3FFA-6A583E95F75E}"/>
              </a:ext>
            </a:extLst>
          </p:cNvPr>
          <p:cNvGraphicFramePr>
            <a:graphicFrameLocks noGrp="1"/>
          </p:cNvGraphicFramePr>
          <p:nvPr>
            <p:ph type="pic" sz="quarter" idx="13"/>
          </p:nvPr>
        </p:nvGraphicFramePr>
        <p:xfrm>
          <a:off x="838200" y="1789701"/>
          <a:ext cx="4956698" cy="2157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59387A5-6D90-BFE8-EC4C-7B39C7595E67}"/>
              </a:ext>
            </a:extLst>
          </p:cNvPr>
          <p:cNvGraphicFramePr/>
          <p:nvPr/>
        </p:nvGraphicFramePr>
        <p:xfrm>
          <a:off x="6586538" y="1789701"/>
          <a:ext cx="4924260" cy="2157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Picture Placeholder 11">
            <a:extLst>
              <a:ext uri="{FF2B5EF4-FFF2-40B4-BE49-F238E27FC236}">
                <a16:creationId xmlns:a16="http://schemas.microsoft.com/office/drawing/2014/main" id="{E9A2322B-72DD-3A28-A00D-F8F14E586A68}"/>
              </a:ext>
            </a:extLst>
          </p:cNvPr>
          <p:cNvGraphicFramePr>
            <a:graphicFrameLocks noGrp="1"/>
          </p:cNvGraphicFramePr>
          <p:nvPr>
            <p:ph type="pic" sz="quarter" idx="18"/>
          </p:nvPr>
        </p:nvGraphicFramePr>
        <p:xfrm>
          <a:off x="803275" y="4147805"/>
          <a:ext cx="4802188" cy="2509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Picture Placeholder 15">
            <a:extLst>
              <a:ext uri="{FF2B5EF4-FFF2-40B4-BE49-F238E27FC236}">
                <a16:creationId xmlns:a16="http://schemas.microsoft.com/office/drawing/2014/main" id="{BF297D08-320C-6D85-E7AF-988D33BBF42B}"/>
              </a:ext>
            </a:extLst>
          </p:cNvPr>
          <p:cNvGraphicFramePr>
            <a:graphicFrameLocks noGrp="1"/>
          </p:cNvGraphicFramePr>
          <p:nvPr>
            <p:ph type="pic" sz="quarter" idx="20"/>
          </p:nvPr>
        </p:nvGraphicFramePr>
        <p:xfrm>
          <a:off x="6586538" y="4102574"/>
          <a:ext cx="4802187" cy="250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16B845D-96A5-47FD-4110-A1FE7DF0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1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ED7E6-BA9E-E957-E03E-6AFAA8F16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12E2D-F182-9271-3CB9-6E4B233FC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-1"/>
            <a:ext cx="11450782" cy="121602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in LTSS Users by LTSS Type and Scenario (2025-2035)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664C1-040B-8DCA-C1DC-69A241F2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69EFA8A-05C1-024B-B2FC-623989FFB7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545" y="1579418"/>
          <a:ext cx="11152909" cy="501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34231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DE971-BD15-E0FB-392A-314C9DE68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BD78A0-9B06-9CAB-5DB3-B72B16BF0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Medicaid Costs for All Users ($ Millions)</a:t>
            </a:r>
          </a:p>
        </p:txBody>
      </p:sp>
      <p:graphicFrame>
        <p:nvGraphicFramePr>
          <p:cNvPr id="4" name="Picture Placeholder 3">
            <a:extLst>
              <a:ext uri="{FF2B5EF4-FFF2-40B4-BE49-F238E27FC236}">
                <a16:creationId xmlns:a16="http://schemas.microsoft.com/office/drawing/2014/main" id="{04AA83A4-7AF8-C8B1-8661-9E40DC94D261}"/>
              </a:ext>
            </a:extLst>
          </p:cNvPr>
          <p:cNvGraphicFramePr>
            <a:graphicFrameLocks noGrp="1"/>
          </p:cNvGraphicFramePr>
          <p:nvPr>
            <p:ph type="pic" sz="quarter" idx="13"/>
          </p:nvPr>
        </p:nvGraphicFramePr>
        <p:xfrm>
          <a:off x="618051" y="1670702"/>
          <a:ext cx="5208270" cy="225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20CA4F-871D-9DF5-08CD-ADE98513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A8A4830-A84A-F325-0D7E-ECEADF618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979418"/>
              </p:ext>
            </p:extLst>
          </p:nvPr>
        </p:nvGraphicFramePr>
        <p:xfrm>
          <a:off x="416690" y="1470991"/>
          <a:ext cx="5679310" cy="504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3597471-F34B-3E77-A0FE-5CCE30F2F9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56474"/>
              </p:ext>
            </p:extLst>
          </p:nvPr>
        </p:nvGraphicFramePr>
        <p:xfrm>
          <a:off x="6200254" y="1470991"/>
          <a:ext cx="5826093" cy="504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35730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BA58F-D0A9-9C22-6547-BB906BD2D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CA15B4-90E4-C44D-ECBD-BFDD17A9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Medicaid Costs by Care Setting ($ Millions)</a:t>
            </a:r>
          </a:p>
        </p:txBody>
      </p:sp>
      <p:graphicFrame>
        <p:nvGraphicFramePr>
          <p:cNvPr id="4" name="Picture Placeholder 3">
            <a:extLst>
              <a:ext uri="{FF2B5EF4-FFF2-40B4-BE49-F238E27FC236}">
                <a16:creationId xmlns:a16="http://schemas.microsoft.com/office/drawing/2014/main" id="{B272B8AF-716F-39D3-45E3-595E0592C0C7}"/>
              </a:ext>
            </a:extLst>
          </p:cNvPr>
          <p:cNvGraphicFramePr>
            <a:graphicFrameLocks noGrp="1"/>
          </p:cNvGraphicFramePr>
          <p:nvPr>
            <p:ph type="pic" sz="quarter" idx="13"/>
          </p:nvPr>
        </p:nvGraphicFramePr>
        <p:xfrm>
          <a:off x="618051" y="1670702"/>
          <a:ext cx="5208270" cy="225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4BBC10-BC13-B84E-C750-8B311201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9AD5238-E48F-F4EE-BC6B-C128DD22B7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010808"/>
              </p:ext>
            </p:extLst>
          </p:nvPr>
        </p:nvGraphicFramePr>
        <p:xfrm>
          <a:off x="653166" y="1451113"/>
          <a:ext cx="5442834" cy="490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8945FCD-1DAE-C564-C289-717E5C71BC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541651"/>
              </p:ext>
            </p:extLst>
          </p:nvPr>
        </p:nvGraphicFramePr>
        <p:xfrm>
          <a:off x="6426456" y="1451113"/>
          <a:ext cx="5442834" cy="490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050814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B6EF6-8558-A6EF-9A54-720BEC83F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1AE73-8654-D986-8A8B-895A2CF6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LTSS Use and Payment Projections with </a:t>
            </a:r>
            <a:b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 and Next Steps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15FDF-675C-8418-0E2B-E8EFE8EE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Projections and Medicaid Spending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1C9B0-03DB-2A98-5522-783F1817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338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6D8A7-0F58-D130-9CC7-D71F11B5E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28496-B2E1-C625-428E-BA2E6AD2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Medicaid LTSS Cost Scenarios &amp;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Hypothetical Spending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627D1-DE21-C6D4-1A1A-41760E72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9D8C4C-5C25-4325-6F51-D48EAE5A0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200"/>
            <a:ext cx="10515600" cy="45212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We compared projected Medicaid LTSS cost and utilization scenarios to a hypothetical scenario where Medicaid LTSS funding grows at a constant rate of 2.5% from 2025-2035.</a:t>
            </a:r>
          </a:p>
          <a:p>
            <a:pPr lvl="1"/>
            <a:r>
              <a:rPr lang="en-US" sz="2800" dirty="0"/>
              <a:t>Funding starts at the same level as LTSS costs in 2025 but then grows at a constant 2.5% per year.  </a:t>
            </a:r>
          </a:p>
          <a:p>
            <a:pPr lvl="1"/>
            <a:r>
              <a:rPr lang="en-US" sz="2800" dirty="0"/>
              <a:t>Projected LTSS costs grow at 2.5% and 5.0%. These growth rates reflect both future cost inflation and future use of LTSS which is driven by increases in the older population.</a:t>
            </a:r>
          </a:p>
          <a:p>
            <a:r>
              <a:rPr lang="en-US" sz="3200" dirty="0"/>
              <a:t>This comparison highlights the gap between LTSS costs and spending if spending fails to account the future needs of a growing older population.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028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237B2-6944-F78E-CA88-88DB47CDC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49FA-B8B1-19A0-0CFE-55D9F413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Findings - Projected Medicaid LTSS Cost Scenarios &amp;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Hypothetical Spending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9FFEF-A798-F2FD-2E36-0E718707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3B7289A-DAC8-0A6F-0C84-7C9B8145B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200"/>
            <a:ext cx="10245436" cy="4257964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early years (2026-2027) the gap between hypothetical Medicaid funding and projected LTSS cost scenarios is relatively narrow. 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2030 there is a substantial gap that escalates by 2035.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gap between cost growth and spending is much greater if LTSS costs grow at 5% rather than at 2.5%.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gap is greatest for nursing facility costs in the scenario where LTSS utilization returns to pre-COVID levels.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still a substantial gap under the scenario where LTSS utilization returns to pre-COVID levels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96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2752-2EAB-F018-CCB8-1D4C0BB4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LTSS Included in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60168-4E04-970F-4C4B-E8DFDE267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kern="100" dirty="0">
                <a:solidFill>
                  <a:srgbClr val="0038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Settings and Programs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kern="100" dirty="0">
                <a:solidFill>
                  <a:srgbClr val="0038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Nursing facilities – includes Medicaid (MA) &amp; Non-Medicaid (non-MA) residents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kern="100" dirty="0">
                <a:solidFill>
                  <a:srgbClr val="0038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Medicaid assisted living facility (Elderly Waiver residential)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kern="100" dirty="0">
                <a:solidFill>
                  <a:srgbClr val="0038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Medicaid Home and Community Based Service Programs (HCBS)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kern="100" dirty="0">
                <a:solidFill>
                  <a:srgbClr val="0038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Medicaid Elderly Waiver (non-residential)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100" kern="100" dirty="0">
                <a:solidFill>
                  <a:srgbClr val="0038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Medicaid Personal Care Assistant (PCA) program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100" kern="100" dirty="0">
                <a:solidFill>
                  <a:srgbClr val="0038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Alternative Care Waiver program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kern="1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Medicaid Services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kern="1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Nursing facility, assisted living facility, adult day services, chore, homemaker, home delivered meals, personal care, hospice and home health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0663B-6522-7656-E905-2E5E4085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860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3C5CF-A49E-D32B-E09C-23EF82653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98E5-8491-4041-7BA8-51F78D1AD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Medicaid LTSS Cost Scenarios &amp;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Hypothetical Spending Growth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2.5%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LTSS Cost Inflation &amp; 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2.5%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Medicaid Spending Growth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C2F7D-D027-0677-7CF4-2B8C311B5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0CD684A-F0AD-281E-0621-B518E6AAE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125232"/>
              </p:ext>
            </p:extLst>
          </p:nvPr>
        </p:nvGraphicFramePr>
        <p:xfrm>
          <a:off x="899964" y="1537511"/>
          <a:ext cx="4484836" cy="4596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56B9E22-6F1E-B32A-CEF7-689C95D40B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789298"/>
              </p:ext>
            </p:extLst>
          </p:nvPr>
        </p:nvGraphicFramePr>
        <p:xfrm>
          <a:off x="6400748" y="1537510"/>
          <a:ext cx="5417440" cy="4596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22275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69380-B0C3-0088-F004-0A2D0776C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D223-326B-89F8-EBC5-1ADBBD613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Medicaid LTSS Cost Scenarios &amp;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Hypothetical Spending Growth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2.5%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LTSS Cost Inflation &amp; 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2.5%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Medicaid Spending Growth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6BD4D-E842-2317-715C-C77FF48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4AE5D3-C368-1746-9B1D-4A756329BF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93870"/>
              </p:ext>
            </p:extLst>
          </p:nvPr>
        </p:nvGraphicFramePr>
        <p:xfrm>
          <a:off x="872214" y="1723614"/>
          <a:ext cx="5064146" cy="469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717F7E2-7B12-BC44-9EA5-32CACE25E2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92822"/>
              </p:ext>
            </p:extLst>
          </p:nvPr>
        </p:nvGraphicFramePr>
        <p:xfrm>
          <a:off x="6400748" y="1723614"/>
          <a:ext cx="5417440" cy="469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87968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B640A-58F4-1504-F37B-386BA380A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1B78-CC02-593A-720A-4C1F7567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Medicaid LTSS Cost Scenarios &amp;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Hypothetical Spending Growth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5.0%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LTSS Cost Inflation &amp; 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2.5%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Medicaid Spending Growth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6F668-4C2C-4C16-3961-21134CB7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4AE5D3-C368-1746-9B1D-4A756329BF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601659"/>
              </p:ext>
            </p:extLst>
          </p:nvPr>
        </p:nvGraphicFramePr>
        <p:xfrm>
          <a:off x="736601" y="1431588"/>
          <a:ext cx="5118100" cy="4829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717F7E2-7B12-BC44-9EA5-32CACE25E2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695113"/>
              </p:ext>
            </p:extLst>
          </p:nvPr>
        </p:nvGraphicFramePr>
        <p:xfrm>
          <a:off x="6700089" y="1431588"/>
          <a:ext cx="5118100" cy="4924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71953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898D4-5005-668F-97FB-45B17AB02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976E-75C0-C496-6DA3-B6AF8B51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Medicaid LTSS Cost Scenarios &amp;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Hypothetical Spending Growth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5.0%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LTSS Cost Inflation &amp; 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2.5%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Medicaid Spending Growth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AD270-4139-31AD-2863-1F565D9C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53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2662045-3F4A-2043-B6BB-A429BB318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70784"/>
              </p:ext>
            </p:extLst>
          </p:nvPr>
        </p:nvGraphicFramePr>
        <p:xfrm>
          <a:off x="678799" y="1467602"/>
          <a:ext cx="4718701" cy="465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B612A0-7E57-254E-AB78-F7BBE30C70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134783"/>
              </p:ext>
            </p:extLst>
          </p:nvPr>
        </p:nvGraphicFramePr>
        <p:xfrm>
          <a:off x="6096000" y="1467602"/>
          <a:ext cx="5722187" cy="465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35587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216A-55F9-B5D8-10ED-D0439BC8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LTSS Use and Payment Projections with </a:t>
            </a:r>
            <a:b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 and Next Steps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9D248-8BEF-F556-510C-6415419FE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Microsimulation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C2398-12BD-3838-517B-4D75AA7B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452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8C26B-E514-B638-3552-A60C1CAFD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49CA-9C41-58D8-3D35-D53F0641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216025"/>
          </a:xfrm>
        </p:spPr>
        <p:txBody>
          <a:bodyPr anchor="ctr">
            <a:normAutofit/>
          </a:bodyPr>
          <a:lstStyle/>
          <a:p>
            <a:r>
              <a:rPr lang="en-US"/>
              <a:t>Microsimulation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51DDF9-2A30-1A3E-7C8B-F67920849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438" y="1472704"/>
            <a:ext cx="3858682" cy="51516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LTSS use divided into Sub-Groups</a:t>
            </a:r>
          </a:p>
          <a:p>
            <a:r>
              <a:rPr lang="en-US" dirty="0"/>
              <a:t>How often moving between sub-groups (observed rates pictured)</a:t>
            </a:r>
          </a:p>
          <a:p>
            <a:r>
              <a:rPr lang="en-US" dirty="0"/>
              <a:t>Months spent in each sub-group</a:t>
            </a:r>
          </a:p>
          <a:p>
            <a:r>
              <a:rPr lang="en-US" dirty="0"/>
              <a:t>Can simulate individual level trajectories based on observed data</a:t>
            </a:r>
          </a:p>
          <a:p>
            <a:r>
              <a:rPr lang="en-US" dirty="0"/>
              <a:t>Can test “what if” scenarios by changing inputs to simulation and comparing results</a:t>
            </a:r>
          </a:p>
        </p:txBody>
      </p:sp>
      <p:pic>
        <p:nvPicPr>
          <p:cNvPr id="5" name="Content Placeholder 4" descr="A diagram of a death&#10;&#10;AI-generated content may be incorrect.">
            <a:extLst>
              <a:ext uri="{FF2B5EF4-FFF2-40B4-BE49-F238E27FC236}">
                <a16:creationId xmlns:a16="http://schemas.microsoft.com/office/drawing/2014/main" id="{447FB8AE-8DBD-1C05-149E-9633E7D40E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12199" r="3430" b="13515"/>
          <a:stretch>
            <a:fillRect/>
          </a:stretch>
        </p:blipFill>
        <p:spPr bwMode="auto">
          <a:xfrm>
            <a:off x="4310093" y="2052321"/>
            <a:ext cx="7351469" cy="3586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5C35E-C746-BFB4-3C38-11562B0F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71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90194-BD4C-6B64-CB95-0D68D84E3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0EE8-D2E8-0620-5093-6C8CBCE3A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2E440-CAB0-2BA3-8A0B-66E5AD1E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0D5362-D894-4B43-42CE-E4CC0918B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200"/>
            <a:ext cx="10515600" cy="452120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Scenarios: Changes in population level usage rates of LTSS and an increase in AC utilization rates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Assumptions about Minnesota population growth by age group and gender taken from Minnesota State Demographic Center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Assumptions about growth in costs to Medicaid based on DHS Forecast in near term and smoothed out to 2.5% or 5% in the longer term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118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6A25D-6D8A-7289-2710-C334A518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DCF4D-CA20-95EE-D81A-198A4669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3AF2B-3DC8-C678-EF2E-9BE3517D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2D5C2D-1B62-213D-5286-9D1BE1EBE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200"/>
            <a:ext cx="10515600" cy="4521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Usage Rate Scenario: What is the impact of changes in rates of LTSS usage at the population level?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if rates remain at the observed post-COVID level?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if LTSS use returns to pre-COVID patterns?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if LTSS use continues to substitute HCBS and assisted living for nursing home use?</a:t>
            </a:r>
          </a:p>
        </p:txBody>
      </p:sp>
    </p:spTree>
    <p:extLst>
      <p:ext uri="{BB962C8B-B14F-4D97-AF65-F5344CB8AC3E}">
        <p14:creationId xmlns:p14="http://schemas.microsoft.com/office/powerpoint/2010/main" val="6217239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AF20EC8-A427-4351-2BED-B18A0641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216025"/>
          </a:xfrm>
        </p:spPr>
        <p:txBody>
          <a:bodyPr/>
          <a:lstStyle/>
          <a:p>
            <a:pPr algn="ctr"/>
            <a:r>
              <a:rPr lang="en-US" dirty="0"/>
              <a:t>Microsimulation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E1AF4-A849-9C95-79E4-26DB88BEA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7454" y="1594624"/>
            <a:ext cx="5181600" cy="45823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Solid black line serves as the baseline, rates remaining at currently observed levels.</a:t>
            </a:r>
          </a:p>
          <a:p>
            <a:r>
              <a:rPr lang="en-US" dirty="0"/>
              <a:t>Return to pre-COVID rates increases estimated costs to Medicaid by 1.4% in 2025-2029 growing to 10.3% in 2035-2039 relative to base case.</a:t>
            </a:r>
          </a:p>
          <a:p>
            <a:r>
              <a:rPr lang="en-US" dirty="0"/>
              <a:t>Continued substitution of HCBS and assisted living reduces estimated costs to Medicaid by 3.4% in 2025-2029 and by 6.5% in 2035-2039.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2BEB5-AC1A-0C69-12D7-59BFBFE9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58</a:t>
            </a:fld>
            <a:endParaRPr lang="en-US"/>
          </a:p>
        </p:txBody>
      </p:sp>
      <p:pic>
        <p:nvPicPr>
          <p:cNvPr id="9" name="Picture 8" descr="A graph with numbers and a line&#10;&#10;AI-generated content may be incorrect.">
            <a:extLst>
              <a:ext uri="{FF2B5EF4-FFF2-40B4-BE49-F238E27FC236}">
                <a16:creationId xmlns:a16="http://schemas.microsoft.com/office/drawing/2014/main" id="{F4154CDE-5C8E-E404-0099-6CF44F47A9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3" b="3133"/>
          <a:stretch/>
        </p:blipFill>
        <p:spPr bwMode="auto">
          <a:xfrm>
            <a:off x="5759054" y="1764346"/>
            <a:ext cx="6121796" cy="3904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28054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95250-339C-DE63-6260-3584DC335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F72E6-9E77-ADB1-43FC-8EAB0058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106F9-D181-B25E-6AC4-574D4D6C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106235-BA66-3998-F64F-8B8B8EC00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200"/>
            <a:ext cx="10744200" cy="4521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 Expansion Scenario: Expanding the number of users of the Alternative Care program may help address some of the long-term care planning shortfall for middle income households. What is the impact of expanding AC?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impact on the number of enrollees in AC?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impact on potential private pay nursing home cost savings?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impact on costs to Medicaid?</a:t>
            </a:r>
          </a:p>
        </p:txBody>
      </p:sp>
    </p:spTree>
    <p:extLst>
      <p:ext uri="{BB962C8B-B14F-4D97-AF65-F5344CB8AC3E}">
        <p14:creationId xmlns:p14="http://schemas.microsoft.com/office/powerpoint/2010/main" val="293093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216A-55F9-B5D8-10ED-D0439BC8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865"/>
                </a:solidFill>
              </a:rPr>
              <a:t>Overview of the LTSS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9D248-8BEF-F556-510C-6415419FE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 of the LTSS System</a:t>
            </a:r>
          </a:p>
          <a:p>
            <a:pPr marL="0" indent="0" algn="ctr">
              <a:buNone/>
            </a:pPr>
            <a:endParaRPr lang="en-US" sz="3600" dirty="0">
              <a:solidFill>
                <a:srgbClr val="00386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C2398-12BD-3838-517B-4D75AA7B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403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893C2-D893-9317-C77D-E90AF9529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D4FF-1217-9ED8-1353-D5153AD4E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1FD1A-6A84-A684-1A37-08F134D1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F4323C-8CB3-5F71-EDE4-5DC038572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27200"/>
            <a:ext cx="4866640" cy="4521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Scenarios were run assuming 100, 150, and 300 additional AC users per year (beyond projected trends)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increased AC enrollment by 2.5% - 8%</a:t>
            </a: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5F7D4987-1D4E-E059-4AFE-F7B6D8DD53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9"/>
          <a:stretch/>
        </p:blipFill>
        <p:spPr bwMode="auto">
          <a:xfrm>
            <a:off x="5171440" y="1930174"/>
            <a:ext cx="6556057" cy="43182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10245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F5B01-D47D-39D6-DBAF-EF4433AD6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9D8B-D60C-F0BD-DFBF-D48A48E3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82967-0630-4CD6-03A8-648859FF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61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66803D-78BA-D694-E8D5-281D5E2BA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27200"/>
            <a:ext cx="5384800" cy="45212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Scenarios were run testing different LTSS sub-groups as the sources of the new AC participants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Reduction in privately paid nursing home costs were maximized when drawing more AC enrollees from NH residents and less from privately paid HCBS (0.4% -0.6% reduction)</a:t>
            </a:r>
          </a:p>
        </p:txBody>
      </p:sp>
      <p:pic>
        <p:nvPicPr>
          <p:cNvPr id="5" name="Picture 4" descr="A graph with numbers and a number of text&#10;&#10;AI-generated content may be incorrect.">
            <a:extLst>
              <a:ext uri="{FF2B5EF4-FFF2-40B4-BE49-F238E27FC236}">
                <a16:creationId xmlns:a16="http://schemas.microsoft.com/office/drawing/2014/main" id="{06109A6A-739E-3754-B992-F5207A0DA7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0"/>
          <a:stretch/>
        </p:blipFill>
        <p:spPr bwMode="auto">
          <a:xfrm>
            <a:off x="5867393" y="2001520"/>
            <a:ext cx="6324607" cy="4246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97003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A0BF3-A3AB-9F4A-0A6C-937147B5B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4D5D-FD6F-D310-65CA-921D9FC92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5" y="-1"/>
            <a:ext cx="11421373" cy="121602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D7FC2-D3BE-5192-3D61-471C0D8E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B2EDF6-05B5-BF35-7A96-A1B3E22DD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27199"/>
            <a:ext cx="5384800" cy="499427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Expanding AC generally increased the estimated costs to Medicaid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0.2% increase when adding 100 annual AC participants, only 25% from privately paid HCBS users</a:t>
            </a:r>
          </a:p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0.9% increase when adding 300 annual users of which 70% were privately paid HCBS users</a:t>
            </a:r>
          </a:p>
        </p:txBody>
      </p:sp>
      <p:pic>
        <p:nvPicPr>
          <p:cNvPr id="3" name="Picture 2" descr="A graph of numbers and a line&#10;&#10;AI-generated content may be incorrect.">
            <a:extLst>
              <a:ext uri="{FF2B5EF4-FFF2-40B4-BE49-F238E27FC236}">
                <a16:creationId xmlns:a16="http://schemas.microsoft.com/office/drawing/2014/main" id="{CCD43A00-FB7A-E891-14EE-9365A4A07F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3"/>
          <a:stretch/>
        </p:blipFill>
        <p:spPr bwMode="auto">
          <a:xfrm>
            <a:off x="6111928" y="1874520"/>
            <a:ext cx="5925449" cy="3997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96013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D5650-673C-2EE5-F606-56127BFCC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7B3DE-B6E9-CD9A-6CA2-33241B1B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LTSS Use and Payment Projections with </a:t>
            </a:r>
            <a:b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 and Next Steps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32E9B-9009-187F-CFBD-9772D8C66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94634-D73F-8871-471B-395D509A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658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F9AF-7493-1595-D7B5-6FEDB1FE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COVID-Related Declines in Nursing Facility Use?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1A56D-131F-B3D2-18FD-31EC0B0F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750"/>
            <a:ext cx="10515600" cy="42124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 accelerated an already downward trend in NF occupancy.</a:t>
            </a:r>
          </a:p>
          <a:p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NF residents experienced high COVID-related mortality.</a:t>
            </a:r>
          </a:p>
          <a:p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Fewer people entered NFs and those who did left more quickly.</a:t>
            </a:r>
          </a:p>
          <a:p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care settings, such as assisted living facilities or home and community-based services, became an alternative to the nursing facility.</a:t>
            </a:r>
            <a:endParaRPr lang="en-US" sz="21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AFEB7-E46F-E949-9D8C-80D355F9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84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2D875-B996-B303-DAD8-5C8312050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Use of Nursing Facility and Other LTSS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DEBBD-4AA8-E8B1-C426-BFB7D4B47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624"/>
            <a:ext cx="10515600" cy="4761726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short-term – there could be excess NF capacity, falling occupancy, and facility closures, particularly in rural areas</a:t>
            </a:r>
          </a:p>
          <a:p>
            <a:r>
              <a:rPr lang="en-US" sz="2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long-term – steadily growing NF demand with projected increases in the older population </a:t>
            </a:r>
          </a:p>
          <a:p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Continued trend toward more short-term, post-acute NF stays.</a:t>
            </a:r>
          </a:p>
          <a:p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Shift from NF use to assisted living facilities or in-home care, especially for people with cognitive needs.</a:t>
            </a:r>
          </a:p>
          <a:p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for Medicaid savings with a shift away from NFs.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C9DF7-DBC4-AF98-5F9D-CA635A77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385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B54E0-B290-900B-761E-F01C99E15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External Factors Affecting LTSS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FE678-A6E7-4BEA-571D-01E032575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624"/>
            <a:ext cx="10515600" cy="4303256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LTSS cost growth will put pressure on Medicaid budgets and privately paying LTSS users.</a:t>
            </a:r>
          </a:p>
          <a:p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labor force shortage of nurses, aides, home care workers.</a:t>
            </a:r>
          </a:p>
          <a:p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Decline in informal caregiving by family and other informal caregivers.</a:t>
            </a:r>
          </a:p>
          <a:p>
            <a:r>
              <a:rPr lang="en-US" sz="2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increased racial and ethnic diversity of the older population could change patterns of LTSS use and raise issues of equity in access to and quality of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675ED-C681-8F4F-E1FA-CC2AD609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457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216A-55F9-B5D8-10ED-D0439BC8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LTSS Use and Payment Projections with </a:t>
            </a:r>
            <a:b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 and Next Steps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9D248-8BEF-F556-510C-6415419FE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 and Next Steps</a:t>
            </a:r>
          </a:p>
          <a:p>
            <a:pPr marL="0" indent="0" algn="ctr">
              <a:spcAft>
                <a:spcPts val="0"/>
              </a:spcAft>
              <a:buNone/>
            </a:pPr>
            <a:endParaRPr lang="en-US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C2398-12BD-3838-517B-4D75AA7B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567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F9AF-7493-1595-D7B5-6FEDB1FE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COVID-Related Declines in Nursing Facility Use?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1A56D-131F-B3D2-18FD-31EC0B0FB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1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 accelerated a steady downward trend in Nursing Facility use that began during the pre-COVID period.</a:t>
            </a:r>
          </a:p>
          <a:p>
            <a:r>
              <a:rPr lang="en-US" sz="21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COVID-related mortality that was most severe in Nursing Facilities</a:t>
            </a:r>
          </a:p>
          <a:p>
            <a:r>
              <a:rPr lang="en-US" sz="21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Shorter Nursing Facility stays – leaving the Nursing Facility to reduce COVID exposure and isolation and quarantining of residents</a:t>
            </a:r>
          </a:p>
          <a:p>
            <a:r>
              <a:rPr lang="en-US" sz="21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Reluctance to enter Nursing Facilities in the first place – exposure to COVID and high mortality rates</a:t>
            </a:r>
          </a:p>
          <a:p>
            <a:r>
              <a:rPr lang="en-US" sz="21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Quarantining and other restrictions on Nursing Facility admissions</a:t>
            </a:r>
          </a:p>
          <a:p>
            <a:r>
              <a:rPr lang="en-US" sz="21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Substitution of other care settings for Nursing Facilities – assisted living facilities and home and community-based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AFEB7-E46F-E949-9D8C-80D355F9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778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2D875-B996-B303-DAD8-5C8312050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Use of Nursing Facility and Other LTSS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DEBBD-4AA8-E8B1-C426-BFB7D4B47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 of Nursing Facility use is declining while the heaviest users of Nursing Facilities (age 85+) are increasing</a:t>
            </a:r>
          </a:p>
          <a:p>
            <a:pPr lvl="1"/>
            <a:r>
              <a:rPr lang="en-US" sz="2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short run – there will be excess Nursing Facility capacity, falling occupancy, and facility closures, particularly in rural areas</a:t>
            </a:r>
          </a:p>
          <a:p>
            <a:pPr lvl="1"/>
            <a:r>
              <a:rPr lang="en-US" sz="2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long run – steadily growing Nursing Facility demand as the population ages</a:t>
            </a:r>
          </a:p>
          <a:p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Shift toward post-acute Nursing Facility care and away from longer NF stays</a:t>
            </a:r>
          </a:p>
          <a:p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people, especially with cognitive needs, enter assisted living facilities or receive care at home instead of entering a Nursing Facility</a:t>
            </a:r>
          </a:p>
          <a:p>
            <a:r>
              <a:rPr lang="en-US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Medicaid savings with a shift away from Nursing Facilities toward ALF and HCBS which have costs substantially below NFs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C9DF7-DBC4-AF98-5F9D-CA635A77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8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291A-3265-4B5B-5DEB-344338516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LTSS System in Dynamic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A2BAC-7956-509B-C0E8-62EDDCC95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1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2022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Nearly 50,000 older Minnesotans were using LTSS each month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30,000 older Minnesotans started using LTSS for the first time</a:t>
            </a:r>
          </a:p>
          <a:p>
            <a:pPr lvl="2"/>
            <a:r>
              <a:rPr lang="en-US" sz="19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entered LTSS through a nursing facility after an acute care episode</a:t>
            </a:r>
          </a:p>
          <a:p>
            <a:pPr lvl="2"/>
            <a:r>
              <a:rPr lang="en-US" sz="19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half were Medicaid enrolled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same number left the LTSS system</a:t>
            </a:r>
          </a:p>
          <a:p>
            <a:pPr lvl="2"/>
            <a:r>
              <a:rPr lang="en-US" sz="19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one-third died</a:t>
            </a:r>
          </a:p>
          <a:p>
            <a:pPr lvl="2"/>
            <a:r>
              <a:rPr lang="en-US" sz="19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remainder stopped using LTSS</a:t>
            </a:r>
          </a:p>
          <a:p>
            <a:pPr lvl="3"/>
            <a:r>
              <a:rPr lang="en-US" sz="19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recovered and no longer needed care, or</a:t>
            </a:r>
          </a:p>
          <a:p>
            <a:pPr lvl="3"/>
            <a:r>
              <a:rPr lang="en-US" sz="1900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relied on private forms of formal support, either paid or non-paid, or informal support</a:t>
            </a:r>
          </a:p>
          <a:p>
            <a:pPr lvl="1"/>
            <a:r>
              <a:rPr lang="en-US" dirty="0">
                <a:solidFill>
                  <a:srgbClr val="00386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LTSS users made multiple transitions, for example from nursing facility to assisted living or private homes and then back into the nursing facility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1C565-CE7B-7B3D-3CE4-D4380C3B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776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B54E0-B290-900B-761E-F01C99E15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External Factors Affecting LTSS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FE678-A6E7-4BEA-571D-01E032575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LTSS cost growth leading to constraints on Medicaid budgets and financial pressures on the middle-income population paying privately for LTSS</a:t>
            </a:r>
          </a:p>
          <a:p>
            <a:r>
              <a:rPr lang="en-US" sz="23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 in the financial resources or rates of disability among succeeding older generations</a:t>
            </a:r>
          </a:p>
          <a:p>
            <a:r>
              <a:rPr lang="en-US" sz="23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 force challenges – shortage of nurses, aides, home care workers</a:t>
            </a:r>
          </a:p>
          <a:p>
            <a:r>
              <a:rPr lang="en-US" sz="23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decline in informal caregiving by family and other informal caregivers</a:t>
            </a:r>
          </a:p>
          <a:p>
            <a:r>
              <a:rPr lang="en-US" sz="23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 racial and ethnic diversity, particularly with HCBS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675ED-C681-8F4F-E1FA-CC2AD609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100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192A3-3C9D-9186-EC05-4E0366241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34E10-1A05-AD8F-17EA-A51A1BDCE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Finalize Interim Report</a:t>
            </a:r>
          </a:p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Revise and refine LTSS Simulations</a:t>
            </a:r>
          </a:p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alternative scenarios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2D2A7-61D6-4A03-B2F8-20C1D1F5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605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DAF9-B864-B220-FA22-7A2E9F051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20B0D-AF0B-8939-76B9-1EF60172C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5" name="Picture Placeholder 5" descr="Logo">
            <a:extLst>
              <a:ext uri="{FF2B5EF4-FFF2-40B4-BE49-F238E27FC236}">
                <a16:creationId xmlns:a16="http://schemas.microsoft.com/office/drawing/2014/main" id="{AB5D3E92-13D9-81B5-2551-45223BCAE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698168" y="361938"/>
            <a:ext cx="3655632" cy="81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9798-3DF6-C6F6-084D-A3CEDF81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People Entering and Exiting the LTSS System in 2022-2023</a:t>
            </a:r>
            <a:endParaRPr lang="en-US" sz="3200" dirty="0"/>
          </a:p>
        </p:txBody>
      </p:sp>
      <p:pic>
        <p:nvPicPr>
          <p:cNvPr id="7" name="Content Placeholder 6" descr="Diagram showing 14,170 first-time entries of age 65+ medicaid enrolled and 15,652 annual first-time entries of age 65+ non-medicaid for a total of 49,240 total LTSS monthly users with 11,177 deaths and 3,179 medicaid and 15,543 non-medicaid without care or private sources only">
            <a:extLst>
              <a:ext uri="{FF2B5EF4-FFF2-40B4-BE49-F238E27FC236}">
                <a16:creationId xmlns:a16="http://schemas.microsoft.com/office/drawing/2014/main" id="{34CF8463-5CD6-652D-A53E-A200E0154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21" y="1704631"/>
            <a:ext cx="9706699" cy="430546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793A0-3EC0-1F81-978D-3F4831CA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4E8C92-474F-8FAD-AB6C-839D56BEAB7D}"/>
              </a:ext>
            </a:extLst>
          </p:cNvPr>
          <p:cNvSpPr/>
          <p:nvPr/>
        </p:nvSpPr>
        <p:spPr>
          <a:xfrm>
            <a:off x="5852160" y="5902960"/>
            <a:ext cx="365760" cy="3651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E7D846-D445-8C00-9045-34E7357ED4F7}"/>
              </a:ext>
            </a:extLst>
          </p:cNvPr>
          <p:cNvSpPr/>
          <p:nvPr/>
        </p:nvSpPr>
        <p:spPr>
          <a:xfrm>
            <a:off x="5923280" y="1575724"/>
            <a:ext cx="294640" cy="2225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9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C44F3-8ED6-33C3-DA6E-6B8A17B4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Number of Monthly LTSS Users by Type in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0ED01-A4DC-3138-4DF3-2F48A180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005E97-0946-7730-6961-2A712495B9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229281"/>
              </p:ext>
            </p:extLst>
          </p:nvPr>
        </p:nvGraphicFramePr>
        <p:xfrm>
          <a:off x="838200" y="1593850"/>
          <a:ext cx="10515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2399803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A Meeting Cover Slide" id="{F7F1DAC9-98B9-401B-9D17-9206249A3ECA}" vid="{CD02637B-CE63-4979-BC0A-95C8069265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621E7E8A2548920A195F4B6E9BB7" ma:contentTypeVersion="3" ma:contentTypeDescription="Create a new document." ma:contentTypeScope="" ma:versionID="4e76327cbe18834809bf9da7fcb4c1b7">
  <xsd:schema xmlns:xsd="http://www.w3.org/2001/XMLSchema" xmlns:xs="http://www.w3.org/2001/XMLSchema" xmlns:p="http://schemas.microsoft.com/office/2006/metadata/properties" xmlns:ns2="14064def-653d-4f28-8345-dfa09bb280e7" xmlns:ns3="2dc43d20-555c-4d77-9086-0bd6735d5112" targetNamespace="http://schemas.microsoft.com/office/2006/metadata/properties" ma:root="true" ma:fieldsID="893755a40a587717558a0656c3bffefb" ns2:_="" ns3:_="">
    <xsd:import namespace="14064def-653d-4f28-8345-dfa09bb280e7"/>
    <xsd:import namespace="2dc43d20-555c-4d77-9086-0bd6735d51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64def-653d-4f28-8345-dfa09bb280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43d20-555c-4d77-9086-0bd6735d5112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4064def-653d-4f28-8345-dfa09bb280e7">
      <UserInfo>
        <DisplayName>Raiche, Lauren</DisplayName>
        <AccountId>14520</AccountId>
        <AccountType/>
      </UserInfo>
      <UserInfo>
        <DisplayName>Whited, Courtney</DisplayName>
        <AccountId>16144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D76E7AA-6B5A-485C-8FAB-50EA4B9FD35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A80864-1A75-4AF6-A6A6-BD3CFCA3CB87}">
  <ds:schemaRefs>
    <ds:schemaRef ds:uri="14064def-653d-4f28-8345-dfa09bb280e7"/>
    <ds:schemaRef ds:uri="2dc43d20-555c-4d77-9086-0bd6735d51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9678B604-9059-4F1C-B8E2-C96A71A964D2}">
  <ds:schemaRefs>
    <ds:schemaRef ds:uri="http://schemas.microsoft.com/office/2006/metadata/properties"/>
    <ds:schemaRef ds:uri="2dc43d20-555c-4d77-9086-0bd6735d5112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4064def-653d-4f28-8345-dfa09bb280e7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MBA Meeting Cover Slide</Template>
  <TotalTime>705</TotalTime>
  <Words>3577</Words>
  <Application>Microsoft Office PowerPoint</Application>
  <PresentationFormat>Widescreen</PresentationFormat>
  <Paragraphs>530</Paragraphs>
  <Slides>72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Calibri</vt:lpstr>
      <vt:lpstr>Tahoma</vt:lpstr>
      <vt:lpstr>Trebuchet MS</vt:lpstr>
      <vt:lpstr>Wingdings</vt:lpstr>
      <vt:lpstr>Minnesota</vt:lpstr>
      <vt:lpstr>Current and Future Use and Medicaid Payments for LTSS for Older People in Minnesota Over a 10-year Horizon Phase 2 -- Final Project Report</vt:lpstr>
      <vt:lpstr>Study Background</vt:lpstr>
      <vt:lpstr>Study Goals</vt:lpstr>
      <vt:lpstr>Methods</vt:lpstr>
      <vt:lpstr>LTSS Included in the Study</vt:lpstr>
      <vt:lpstr>Overview of the LTSS System</vt:lpstr>
      <vt:lpstr>The LTSS System in Dynamic</vt:lpstr>
      <vt:lpstr>Number of People Entering and Exiting the LTSS System in 2022-2023</vt:lpstr>
      <vt:lpstr>Average Number of Monthly LTSS Users by Type in 2022</vt:lpstr>
      <vt:lpstr>Percentage of Transitions Between LTSS Settings and Programs After First Entering LTSS (Top 20)</vt:lpstr>
      <vt:lpstr>COVID-19 and the LTSS System</vt:lpstr>
      <vt:lpstr>COVID-19 in Minnesota</vt:lpstr>
      <vt:lpstr>Monthly Deaths by Type of LTSS</vt:lpstr>
      <vt:lpstr>Monthly Deaths by Age</vt:lpstr>
      <vt:lpstr>Annual LTSS Use by Period</vt:lpstr>
      <vt:lpstr>Patterns in LTSS Use by Period</vt:lpstr>
      <vt:lpstr>Average Monthly Users by Year</vt:lpstr>
      <vt:lpstr>Average Monthly Users by LTSS Type</vt:lpstr>
      <vt:lpstr>Trends Pre-COVID, COVID, and Post-COVID</vt:lpstr>
      <vt:lpstr>Patterns of LTSS Use by Age Group </vt:lpstr>
      <vt:lpstr>All LTSS Users by Age</vt:lpstr>
      <vt:lpstr>Users by LTSS Type (Monthly Use Averaged Over a Quarter)</vt:lpstr>
      <vt:lpstr>Growth in the Older Population across Periods  (2016-2023)</vt:lpstr>
      <vt:lpstr>Minnesota Population by Year</vt:lpstr>
      <vt:lpstr>Rates of Monthly LTSS Use when Considering Population Growth from 2016-2022</vt:lpstr>
      <vt:lpstr>Change in LTSS Rates Between 2016 and 2022</vt:lpstr>
      <vt:lpstr>Monthly LTSS Users per 1000 Older Population by Age</vt:lpstr>
      <vt:lpstr>Users per 1000 Older Population by Age and LTSS Setting</vt:lpstr>
      <vt:lpstr>Medicaid LTSS Service Use and Payments in Pre-COVID and Post-COVID Periods</vt:lpstr>
      <vt:lpstr>Changes in Medicaid LTSS Service Use and Payments between Pre-COVID and Post-COVID Periods</vt:lpstr>
      <vt:lpstr>Number of People Using LTSS Annually</vt:lpstr>
      <vt:lpstr>Average Monthly Medicaid Payments per Person</vt:lpstr>
      <vt:lpstr>Average Annual Medicaid Payments per Person</vt:lpstr>
      <vt:lpstr>Projection Methods and Assumptions</vt:lpstr>
      <vt:lpstr>Approach</vt:lpstr>
      <vt:lpstr>Two Scenarios</vt:lpstr>
      <vt:lpstr>Assumptions</vt:lpstr>
      <vt:lpstr>Projections</vt:lpstr>
      <vt:lpstr>Projected Total Minnesota Older Population  (Age 65 and Older)  </vt:lpstr>
      <vt:lpstr>Projected Minnesota Older Population by Age </vt:lpstr>
      <vt:lpstr>Projected Users by Age</vt:lpstr>
      <vt:lpstr>Change in LTSS Users by Age and Scenario (2025-2035)</vt:lpstr>
      <vt:lpstr>Projected Users by LTSS Setting</vt:lpstr>
      <vt:lpstr>Change in LTSS Users by LTSS Type and Scenario (2025-2035)</vt:lpstr>
      <vt:lpstr>Projected Medicaid Costs for All Users ($ Millions)</vt:lpstr>
      <vt:lpstr>Projected Medicaid Costs by Care Setting ($ Millions)</vt:lpstr>
      <vt:lpstr>LTSS Use and Payment Projections with  Discussion and Next Steps</vt:lpstr>
      <vt:lpstr>Projected Medicaid LTSS Cost Scenarios &amp; Hypothetical Spending Growth</vt:lpstr>
      <vt:lpstr>Findings - Projected Medicaid LTSS Cost Scenarios &amp; Hypothetical Spending Growth</vt:lpstr>
      <vt:lpstr>Projected Medicaid LTSS Cost Scenarios &amp; Hypothetical Spending Growth 2.5% LTSS Cost Inflation &amp;  2.5% Medicaid Spending Growth </vt:lpstr>
      <vt:lpstr>Projected Medicaid LTSS Cost Scenarios &amp; Hypothetical Spending Growth 2.5% LTSS Cost Inflation &amp;  2.5% Medicaid Spending Growth </vt:lpstr>
      <vt:lpstr>Projected Medicaid LTSS Cost Scenarios &amp; Hypothetical Spending Growth 5.0% LTSS Cost Inflation &amp;  2.5% Medicaid Spending Growth </vt:lpstr>
      <vt:lpstr>Projected Medicaid LTSS Cost Scenarios &amp; Hypothetical Spending Growth 5.0% LTSS Cost Inflation &amp;  2.5% Medicaid Spending Growth </vt:lpstr>
      <vt:lpstr>LTSS Use and Payment Projections with  Discussion and Next Steps</vt:lpstr>
      <vt:lpstr>Microsimulation</vt:lpstr>
      <vt:lpstr>Microsimulation</vt:lpstr>
      <vt:lpstr>Microsimulation</vt:lpstr>
      <vt:lpstr>Microsimulation</vt:lpstr>
      <vt:lpstr>Microsimulation</vt:lpstr>
      <vt:lpstr>Microsimulation</vt:lpstr>
      <vt:lpstr>Microsimulation</vt:lpstr>
      <vt:lpstr>Microsimulation</vt:lpstr>
      <vt:lpstr>LTSS Use and Payment Projections with  Discussion and Next Steps</vt:lpstr>
      <vt:lpstr>Why COVID-Related Declines in Nursing Facility Use?</vt:lpstr>
      <vt:lpstr>Future Use of Nursing Facility and Other LTSS Settings</vt:lpstr>
      <vt:lpstr>External Factors Affecting LTSS Projections</vt:lpstr>
      <vt:lpstr>LTSS Use and Payment Projections with  Discussion and Next Steps</vt:lpstr>
      <vt:lpstr>Why COVID-Related Declines in Nursing Facility Use?</vt:lpstr>
      <vt:lpstr>Future Use of Nursing Facility and Other LTSS Settings</vt:lpstr>
      <vt:lpstr>External Factors Affecting LTSS Projections</vt:lpstr>
      <vt:lpstr>Next Steps</vt:lpstr>
      <vt:lpstr>PowerPoint Presentation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 Board on Aging Meeting</dc:title>
  <dc:subject/>
  <dc:creator>Peterson, Nikki M (DHS)</dc:creator>
  <cp:keywords/>
  <dc:description/>
  <cp:lastModifiedBy>Lynn A Blewett</cp:lastModifiedBy>
  <cp:revision>44</cp:revision>
  <cp:lastPrinted>2023-02-08T14:17:46Z</cp:lastPrinted>
  <dcterms:created xsi:type="dcterms:W3CDTF">2019-06-12T14:02:01Z</dcterms:created>
  <dcterms:modified xsi:type="dcterms:W3CDTF">2025-07-16T17:22:52Z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1.3</vt:lpwstr>
  </property>
  <property fmtid="{D5CDD505-2E9C-101B-9397-08002B2CF9AE}" pid="3" name="ContentTypeId">
    <vt:lpwstr>0x0101003B84621E7E8A2548920A195F4B6E9BB7</vt:lpwstr>
  </property>
  <property fmtid="{D5CDD505-2E9C-101B-9397-08002B2CF9AE}" pid="4" name="MSIP_Label_f7606f69-b0ae-4874-be30-7d43a3c7be10_Enabled">
    <vt:lpwstr>true</vt:lpwstr>
  </property>
  <property fmtid="{D5CDD505-2E9C-101B-9397-08002B2CF9AE}" pid="5" name="MSIP_Label_f7606f69-b0ae-4874-be30-7d43a3c7be10_SetDate">
    <vt:lpwstr>2025-06-23T06:00:07Z</vt:lpwstr>
  </property>
  <property fmtid="{D5CDD505-2E9C-101B-9397-08002B2CF9AE}" pid="6" name="MSIP_Label_f7606f69-b0ae-4874-be30-7d43a3c7be10_Method">
    <vt:lpwstr>Standard</vt:lpwstr>
  </property>
  <property fmtid="{D5CDD505-2E9C-101B-9397-08002B2CF9AE}" pid="7" name="MSIP_Label_f7606f69-b0ae-4874-be30-7d43a3c7be10_Name">
    <vt:lpwstr>defa4170-0d19-0005-0001-bc88714345d2</vt:lpwstr>
  </property>
  <property fmtid="{D5CDD505-2E9C-101B-9397-08002B2CF9AE}" pid="8" name="MSIP_Label_f7606f69-b0ae-4874-be30-7d43a3c7be10_SiteId">
    <vt:lpwstr>4130bd39-7c53-419c-b1e5-8758d6d63f21</vt:lpwstr>
  </property>
  <property fmtid="{D5CDD505-2E9C-101B-9397-08002B2CF9AE}" pid="9" name="MSIP_Label_f7606f69-b0ae-4874-be30-7d43a3c7be10_ActionId">
    <vt:lpwstr>3bd4283e-2848-431f-bddb-18395f218cd2</vt:lpwstr>
  </property>
  <property fmtid="{D5CDD505-2E9C-101B-9397-08002B2CF9AE}" pid="10" name="MSIP_Label_f7606f69-b0ae-4874-be30-7d43a3c7be10_ContentBits">
    <vt:lpwstr>0</vt:lpwstr>
  </property>
  <property fmtid="{D5CDD505-2E9C-101B-9397-08002B2CF9AE}" pid="11" name="MSIP_Label_f7606f69-b0ae-4874-be30-7d43a3c7be10_Tag">
    <vt:lpwstr>50, 3, 0, 1</vt:lpwstr>
  </property>
</Properties>
</file>